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7" r:id="rId3"/>
    <p:sldId id="258" r:id="rId4"/>
    <p:sldId id="290" r:id="rId5"/>
    <p:sldId id="259" r:id="rId6"/>
    <p:sldId id="292" r:id="rId7"/>
    <p:sldId id="260" r:id="rId8"/>
    <p:sldId id="261" r:id="rId9"/>
    <p:sldId id="291" r:id="rId10"/>
    <p:sldId id="262" r:id="rId11"/>
    <p:sldId id="264" r:id="rId12"/>
    <p:sldId id="263" r:id="rId13"/>
    <p:sldId id="265" r:id="rId14"/>
    <p:sldId id="266" r:id="rId15"/>
    <p:sldId id="267" r:id="rId16"/>
    <p:sldId id="268" r:id="rId17"/>
    <p:sldId id="269" r:id="rId18"/>
    <p:sldId id="270" r:id="rId19"/>
    <p:sldId id="272" r:id="rId20"/>
    <p:sldId id="271" r:id="rId21"/>
    <p:sldId id="273" r:id="rId22"/>
    <p:sldId id="274" r:id="rId23"/>
    <p:sldId id="275" r:id="rId24"/>
    <p:sldId id="276" r:id="rId25"/>
    <p:sldId id="278" r:id="rId26"/>
    <p:sldId id="279" r:id="rId27"/>
    <p:sldId id="280" r:id="rId28"/>
    <p:sldId id="281" r:id="rId29"/>
    <p:sldId id="282" r:id="rId30"/>
    <p:sldId id="283" r:id="rId31"/>
    <p:sldId id="293" r:id="rId32"/>
    <p:sldId id="284" r:id="rId33"/>
    <p:sldId id="285" r:id="rId34"/>
    <p:sldId id="286" r:id="rId35"/>
    <p:sldId id="287" r:id="rId36"/>
    <p:sldId id="288" r:id="rId37"/>
    <p:sldId id="289"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10" autoAdjust="0"/>
  </p:normalViewPr>
  <p:slideViewPr>
    <p:cSldViewPr snapToGrid="0" snapToObjects="1">
      <p:cViewPr>
        <p:scale>
          <a:sx n="103" d="100"/>
          <a:sy n="103" d="100"/>
        </p:scale>
        <p:origin x="-376"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EFA08E-678E-5347-A0D3-C17CC84236A4}" type="doc">
      <dgm:prSet loTypeId="urn:microsoft.com/office/officeart/2005/8/layout/cycle2" loCatId="" qsTypeId="urn:microsoft.com/office/officeart/2005/8/quickstyle/simple4" qsCatId="simple" csTypeId="urn:microsoft.com/office/officeart/2005/8/colors/colorful2" csCatId="colorful" phldr="1"/>
      <dgm:spPr/>
      <dgm:t>
        <a:bodyPr/>
        <a:lstStyle/>
        <a:p>
          <a:endParaRPr lang="en-US"/>
        </a:p>
      </dgm:t>
    </dgm:pt>
    <dgm:pt modelId="{3F8F5F63-A355-0C48-9CDA-920171B342E6}">
      <dgm:prSet phldrT="[Text]" custT="1">
        <dgm:style>
          <a:lnRef idx="1">
            <a:schemeClr val="accent1"/>
          </a:lnRef>
          <a:fillRef idx="2">
            <a:schemeClr val="accent1"/>
          </a:fillRef>
          <a:effectRef idx="1">
            <a:schemeClr val="accent1"/>
          </a:effectRef>
          <a:fontRef idx="minor">
            <a:schemeClr val="dk1"/>
          </a:fontRef>
        </dgm:style>
      </dgm:prSet>
      <dgm:spPr>
        <a:solidFill>
          <a:srgbClr val="25B6BF"/>
        </a:solidFill>
        <a:ln>
          <a:solidFill>
            <a:schemeClr val="tx1"/>
          </a:solidFill>
        </a:ln>
      </dgm:spPr>
      <dgm:t>
        <a:bodyPr/>
        <a:lstStyle/>
        <a:p>
          <a:r>
            <a:rPr lang="en-US" sz="1600" dirty="0" smtClean="0">
              <a:latin typeface="Times New Roman"/>
              <a:cs typeface="Times New Roman"/>
            </a:rPr>
            <a:t>Processional</a:t>
          </a:r>
        </a:p>
        <a:p>
          <a:r>
            <a:rPr lang="en-US" sz="1600" i="1" dirty="0" smtClean="0">
              <a:latin typeface="Times New Roman"/>
              <a:cs typeface="Times New Roman"/>
            </a:rPr>
            <a:t>Gathering</a:t>
          </a:r>
          <a:endParaRPr lang="en-US" sz="1600" i="1" dirty="0">
            <a:latin typeface="Times New Roman"/>
            <a:cs typeface="Times New Roman"/>
          </a:endParaRPr>
        </a:p>
      </dgm:t>
    </dgm:pt>
    <dgm:pt modelId="{D9A4EA9F-3D45-2C43-8717-9028CF2D9739}" type="parTrans" cxnId="{9FD9158A-9104-7E44-B04E-B0703DCB5E70}">
      <dgm:prSet/>
      <dgm:spPr/>
      <dgm:t>
        <a:bodyPr/>
        <a:lstStyle/>
        <a:p>
          <a:endParaRPr lang="en-US"/>
        </a:p>
      </dgm:t>
    </dgm:pt>
    <dgm:pt modelId="{8CBA9E1A-C4FC-9C4C-B6E6-303B15D0502B}" type="sibTrans" cxnId="{9FD9158A-9104-7E44-B04E-B0703DCB5E70}">
      <dgm:prSet/>
      <dgm:spPr>
        <a:solidFill>
          <a:srgbClr val="7F7F7F"/>
        </a:solidFill>
      </dgm:spPr>
      <dgm:t>
        <a:bodyPr/>
        <a:lstStyle/>
        <a:p>
          <a:endParaRPr lang="en-US" dirty="0"/>
        </a:p>
      </dgm:t>
    </dgm:pt>
    <dgm:pt modelId="{87234805-B63D-DF4D-8199-F771B680098F}">
      <dgm:prSet phldrT="[Text]" custT="1">
        <dgm:style>
          <a:lnRef idx="1">
            <a:schemeClr val="accent6"/>
          </a:lnRef>
          <a:fillRef idx="2">
            <a:schemeClr val="accent6"/>
          </a:fillRef>
          <a:effectRef idx="1">
            <a:schemeClr val="accent6"/>
          </a:effectRef>
          <a:fontRef idx="minor">
            <a:schemeClr val="dk1"/>
          </a:fontRef>
        </dgm:style>
      </dgm:prSet>
      <dgm:spPr>
        <a:solidFill>
          <a:srgbClr val="25B6BF"/>
        </a:solidFill>
        <a:ln w="9525" cmpd="sng">
          <a:solidFill>
            <a:schemeClr val="tx1"/>
          </a:solidFill>
        </a:ln>
      </dgm:spPr>
      <dgm:t>
        <a:bodyPr/>
        <a:lstStyle/>
        <a:p>
          <a:r>
            <a:rPr lang="en-US" sz="1600" dirty="0" smtClean="0">
              <a:latin typeface="Times New Roman"/>
              <a:cs typeface="Times New Roman"/>
            </a:rPr>
            <a:t>Liturgy of the Word</a:t>
          </a:r>
        </a:p>
        <a:p>
          <a:r>
            <a:rPr lang="en-US" sz="1600" i="1" dirty="0" smtClean="0">
              <a:latin typeface="Times New Roman"/>
              <a:cs typeface="Times New Roman"/>
            </a:rPr>
            <a:t>Storytelling</a:t>
          </a:r>
          <a:endParaRPr lang="en-US" sz="1600" i="1" dirty="0">
            <a:latin typeface="Times New Roman"/>
            <a:cs typeface="Times New Roman"/>
          </a:endParaRPr>
        </a:p>
      </dgm:t>
    </dgm:pt>
    <dgm:pt modelId="{63B2F80C-3C30-6145-A342-E3F060378BA3}" type="parTrans" cxnId="{074D031C-DCBA-A148-9B29-2E1153F14A64}">
      <dgm:prSet/>
      <dgm:spPr/>
      <dgm:t>
        <a:bodyPr/>
        <a:lstStyle/>
        <a:p>
          <a:endParaRPr lang="en-US"/>
        </a:p>
      </dgm:t>
    </dgm:pt>
    <dgm:pt modelId="{B9AD5EDA-86C6-8245-9950-CABD4974B3EA}" type="sibTrans" cxnId="{074D031C-DCBA-A148-9B29-2E1153F14A64}">
      <dgm:prSet/>
      <dgm:spPr>
        <a:solidFill>
          <a:srgbClr val="7F7F7F"/>
        </a:solidFill>
      </dgm:spPr>
      <dgm:t>
        <a:bodyPr/>
        <a:lstStyle/>
        <a:p>
          <a:endParaRPr lang="en-US" dirty="0"/>
        </a:p>
      </dgm:t>
    </dgm:pt>
    <dgm:pt modelId="{735B13E6-85D5-CD49-8DFE-5EF387EDF12B}">
      <dgm:prSet phldrT="[Text]" custT="1">
        <dgm:style>
          <a:lnRef idx="1">
            <a:schemeClr val="accent1"/>
          </a:lnRef>
          <a:fillRef idx="2">
            <a:schemeClr val="accent1"/>
          </a:fillRef>
          <a:effectRef idx="1">
            <a:schemeClr val="accent1"/>
          </a:effectRef>
          <a:fontRef idx="minor">
            <a:schemeClr val="dk1"/>
          </a:fontRef>
        </dgm:style>
      </dgm:prSet>
      <dgm:spPr>
        <a:solidFill>
          <a:srgbClr val="25B6BF"/>
        </a:solidFill>
        <a:ln>
          <a:solidFill>
            <a:schemeClr val="tx1"/>
          </a:solidFill>
        </a:ln>
      </dgm:spPr>
      <dgm:t>
        <a:bodyPr/>
        <a:lstStyle/>
        <a:p>
          <a:r>
            <a:rPr lang="en-US" sz="1600" dirty="0" smtClean="0">
              <a:latin typeface="Times New Roman"/>
              <a:cs typeface="Times New Roman"/>
            </a:rPr>
            <a:t>Reflection on the word/Sermon</a:t>
          </a:r>
        </a:p>
        <a:p>
          <a:r>
            <a:rPr lang="en-US" sz="1600" i="1" dirty="0" smtClean="0">
              <a:latin typeface="Times New Roman"/>
              <a:cs typeface="Times New Roman"/>
            </a:rPr>
            <a:t>Response</a:t>
          </a:r>
          <a:br>
            <a:rPr lang="en-US" sz="1600" i="1" dirty="0" smtClean="0">
              <a:latin typeface="Times New Roman"/>
              <a:cs typeface="Times New Roman"/>
            </a:rPr>
          </a:br>
          <a:r>
            <a:rPr lang="en-US" sz="1600" i="1" dirty="0" smtClean="0">
              <a:latin typeface="Times New Roman"/>
              <a:cs typeface="Times New Roman"/>
            </a:rPr>
            <a:t>Activities</a:t>
          </a:r>
          <a:endParaRPr lang="en-US" sz="1600" i="1" dirty="0">
            <a:latin typeface="Times New Roman"/>
            <a:cs typeface="Times New Roman"/>
          </a:endParaRPr>
        </a:p>
      </dgm:t>
    </dgm:pt>
    <dgm:pt modelId="{7B396F94-1F06-834E-8B2A-317FF43D7D63}" type="parTrans" cxnId="{BC3B230F-B497-D64A-A5B7-2CFB15946C66}">
      <dgm:prSet/>
      <dgm:spPr/>
      <dgm:t>
        <a:bodyPr/>
        <a:lstStyle/>
        <a:p>
          <a:endParaRPr lang="en-US"/>
        </a:p>
      </dgm:t>
    </dgm:pt>
    <dgm:pt modelId="{5D3FFFC3-63C1-844B-8477-57543B98882D}" type="sibTrans" cxnId="{BC3B230F-B497-D64A-A5B7-2CFB15946C66}">
      <dgm:prSet/>
      <dgm:spPr>
        <a:solidFill>
          <a:srgbClr val="7F7F7F"/>
        </a:solidFill>
      </dgm:spPr>
      <dgm:t>
        <a:bodyPr/>
        <a:lstStyle/>
        <a:p>
          <a:endParaRPr lang="en-US" dirty="0"/>
        </a:p>
      </dgm:t>
    </dgm:pt>
    <dgm:pt modelId="{AD1D424A-E777-AD47-A542-073FCC784C74}">
      <dgm:prSet custT="1">
        <dgm:style>
          <a:lnRef idx="1">
            <a:schemeClr val="accent1"/>
          </a:lnRef>
          <a:fillRef idx="2">
            <a:schemeClr val="accent1"/>
          </a:fillRef>
          <a:effectRef idx="1">
            <a:schemeClr val="accent1"/>
          </a:effectRef>
          <a:fontRef idx="minor">
            <a:schemeClr val="dk1"/>
          </a:fontRef>
        </dgm:style>
      </dgm:prSet>
      <dgm:spPr>
        <a:solidFill>
          <a:srgbClr val="25B6BF"/>
        </a:solidFill>
        <a:ln>
          <a:solidFill>
            <a:schemeClr val="tx1"/>
          </a:solidFill>
        </a:ln>
      </dgm:spPr>
      <dgm:t>
        <a:bodyPr/>
        <a:lstStyle/>
        <a:p>
          <a:r>
            <a:rPr lang="en-US" sz="1600" dirty="0" smtClean="0">
              <a:latin typeface="Times New Roman"/>
              <a:cs typeface="Times New Roman"/>
            </a:rPr>
            <a:t>Blessing…Dismissal…Go in Peace</a:t>
          </a:r>
          <a:endParaRPr lang="en-US" sz="1600" dirty="0">
            <a:latin typeface="Times New Roman"/>
            <a:cs typeface="Times New Roman"/>
          </a:endParaRPr>
        </a:p>
      </dgm:t>
    </dgm:pt>
    <dgm:pt modelId="{EC08769E-1970-AD45-90E6-9E83D2C9FA6F}" type="parTrans" cxnId="{1E2EB52F-FEC1-7E44-8FCF-B9212601CAE2}">
      <dgm:prSet/>
      <dgm:spPr/>
      <dgm:t>
        <a:bodyPr/>
        <a:lstStyle/>
        <a:p>
          <a:endParaRPr lang="en-US"/>
        </a:p>
      </dgm:t>
    </dgm:pt>
    <dgm:pt modelId="{8892562C-F92D-144D-9179-F2DBC4503EAB}" type="sibTrans" cxnId="{1E2EB52F-FEC1-7E44-8FCF-B9212601CAE2}">
      <dgm:prSet/>
      <dgm:spPr>
        <a:solidFill>
          <a:srgbClr val="7F7F7F"/>
        </a:solidFill>
      </dgm:spPr>
      <dgm:t>
        <a:bodyPr/>
        <a:lstStyle/>
        <a:p>
          <a:endParaRPr lang="en-US"/>
        </a:p>
      </dgm:t>
    </dgm:pt>
    <dgm:pt modelId="{B2479574-EABC-DB48-B788-8EF96B764501}">
      <dgm:prSet custT="1"/>
      <dgm:spPr>
        <a:solidFill>
          <a:schemeClr val="bg1">
            <a:lumMod val="50000"/>
          </a:schemeClr>
        </a:solidFill>
        <a:ln>
          <a:solidFill>
            <a:schemeClr val="tx1"/>
          </a:solidFill>
        </a:ln>
      </dgm:spPr>
      <dgm:t>
        <a:bodyPr/>
        <a:lstStyle/>
        <a:p>
          <a:r>
            <a:rPr lang="en-US" sz="2400" dirty="0" smtClean="0">
              <a:latin typeface="Times New Roman"/>
              <a:cs typeface="Times New Roman"/>
            </a:rPr>
            <a:t>Worship</a:t>
          </a:r>
          <a:endParaRPr lang="en-US" sz="2400" dirty="0">
            <a:latin typeface="Times New Roman"/>
            <a:cs typeface="Times New Roman"/>
          </a:endParaRPr>
        </a:p>
      </dgm:t>
    </dgm:pt>
    <dgm:pt modelId="{A01C16C3-B38A-B649-BD39-672A75E52F85}" type="parTrans" cxnId="{6C91BD6B-5A4A-BF4C-9347-88F3325F0A2A}">
      <dgm:prSet/>
      <dgm:spPr/>
      <dgm:t>
        <a:bodyPr/>
        <a:lstStyle/>
        <a:p>
          <a:endParaRPr lang="en-US"/>
        </a:p>
      </dgm:t>
    </dgm:pt>
    <dgm:pt modelId="{4451D9EC-7D82-C446-8D76-1FFB74F4D5DD}" type="sibTrans" cxnId="{6C91BD6B-5A4A-BF4C-9347-88F3325F0A2A}">
      <dgm:prSet/>
      <dgm:spPr>
        <a:solidFill>
          <a:srgbClr val="7F7F7F"/>
        </a:solidFill>
      </dgm:spPr>
      <dgm:t>
        <a:bodyPr/>
        <a:lstStyle/>
        <a:p>
          <a:endParaRPr lang="en-US"/>
        </a:p>
      </dgm:t>
    </dgm:pt>
    <dgm:pt modelId="{1FAE0061-6672-E941-A185-0B83AC15E4E0}">
      <dgm:prSet phldrT="[Text]" custT="1">
        <dgm:style>
          <a:lnRef idx="1">
            <a:schemeClr val="accent1"/>
          </a:lnRef>
          <a:fillRef idx="2">
            <a:schemeClr val="accent1"/>
          </a:fillRef>
          <a:effectRef idx="1">
            <a:schemeClr val="accent1"/>
          </a:effectRef>
          <a:fontRef idx="minor">
            <a:schemeClr val="dk1"/>
          </a:fontRef>
        </dgm:style>
      </dgm:prSet>
      <dgm:spPr>
        <a:solidFill>
          <a:srgbClr val="25B6BF"/>
        </a:solidFill>
        <a:ln>
          <a:solidFill>
            <a:schemeClr val="tx1"/>
          </a:solidFill>
        </a:ln>
      </dgm:spPr>
      <dgm:t>
        <a:bodyPr/>
        <a:lstStyle/>
        <a:p>
          <a:r>
            <a:rPr lang="en-US" sz="1600" dirty="0" smtClean="0">
              <a:latin typeface="Times New Roman"/>
              <a:cs typeface="Times New Roman"/>
            </a:rPr>
            <a:t>Offertory</a:t>
          </a:r>
        </a:p>
        <a:p>
          <a:r>
            <a:rPr lang="en-US" sz="1600" i="1" dirty="0" err="1" smtClean="0">
              <a:latin typeface="Times New Roman"/>
              <a:cs typeface="Times New Roman"/>
            </a:rPr>
            <a:t>Regathering</a:t>
          </a:r>
          <a:r>
            <a:rPr lang="en-US" sz="1600" dirty="0" smtClean="0"/>
            <a:t/>
          </a:r>
          <a:br>
            <a:rPr lang="en-US" sz="1600" dirty="0" smtClean="0"/>
          </a:br>
          <a:endParaRPr lang="en-US" sz="1600" dirty="0"/>
        </a:p>
      </dgm:t>
    </dgm:pt>
    <dgm:pt modelId="{C8CEE489-A993-6D4E-A1B7-86E3D793B479}" type="sibTrans" cxnId="{FCE05FD2-1751-2848-8CF4-5826D952A948}">
      <dgm:prSet/>
      <dgm:spPr>
        <a:solidFill>
          <a:srgbClr val="7F7F7F"/>
        </a:solidFill>
      </dgm:spPr>
      <dgm:t>
        <a:bodyPr/>
        <a:lstStyle/>
        <a:p>
          <a:endParaRPr lang="en-US"/>
        </a:p>
      </dgm:t>
    </dgm:pt>
    <dgm:pt modelId="{6262F8E8-A4AD-9B4F-8795-82D82849EE12}" type="parTrans" cxnId="{FCE05FD2-1751-2848-8CF4-5826D952A948}">
      <dgm:prSet/>
      <dgm:spPr/>
      <dgm:t>
        <a:bodyPr/>
        <a:lstStyle/>
        <a:p>
          <a:endParaRPr lang="en-US"/>
        </a:p>
      </dgm:t>
    </dgm:pt>
    <dgm:pt modelId="{7E0506F7-A707-574F-91B7-8AD451FFDD2C}">
      <dgm:prSet phldrT="[Text]" custT="1">
        <dgm:style>
          <a:lnRef idx="1">
            <a:schemeClr val="accent1"/>
          </a:lnRef>
          <a:fillRef idx="2">
            <a:schemeClr val="accent1"/>
          </a:fillRef>
          <a:effectRef idx="1">
            <a:schemeClr val="accent1"/>
          </a:effectRef>
          <a:fontRef idx="minor">
            <a:schemeClr val="dk1"/>
          </a:fontRef>
        </dgm:style>
      </dgm:prSet>
      <dgm:spPr>
        <a:solidFill>
          <a:srgbClr val="25B6BF"/>
        </a:solidFill>
        <a:ln>
          <a:solidFill>
            <a:schemeClr val="tx1"/>
          </a:solidFill>
        </a:ln>
      </dgm:spPr>
      <dgm:t>
        <a:bodyPr/>
        <a:lstStyle/>
        <a:p>
          <a:r>
            <a:rPr lang="en-US" sz="1600" dirty="0" smtClean="0">
              <a:latin typeface="Times New Roman"/>
              <a:cs typeface="Times New Roman"/>
            </a:rPr>
            <a:t>Holy Communion</a:t>
          </a:r>
          <a:endParaRPr lang="en-US" sz="1600" dirty="0">
            <a:latin typeface="Times New Roman"/>
            <a:cs typeface="Times New Roman"/>
          </a:endParaRPr>
        </a:p>
      </dgm:t>
    </dgm:pt>
    <dgm:pt modelId="{A1FEAB4F-9B53-FE47-92E3-A849C5903028}" type="sibTrans" cxnId="{FB62BDFB-1F7E-E747-810C-9E48415F079A}">
      <dgm:prSet/>
      <dgm:spPr>
        <a:solidFill>
          <a:srgbClr val="7F7F7F"/>
        </a:solidFill>
      </dgm:spPr>
      <dgm:t>
        <a:bodyPr/>
        <a:lstStyle/>
        <a:p>
          <a:endParaRPr lang="en-US"/>
        </a:p>
      </dgm:t>
    </dgm:pt>
    <dgm:pt modelId="{5815EAB1-2493-0C4B-AB89-21E645FBC318}" type="parTrans" cxnId="{FB62BDFB-1F7E-E747-810C-9E48415F079A}">
      <dgm:prSet/>
      <dgm:spPr/>
      <dgm:t>
        <a:bodyPr/>
        <a:lstStyle/>
        <a:p>
          <a:endParaRPr lang="en-US"/>
        </a:p>
      </dgm:t>
    </dgm:pt>
    <dgm:pt modelId="{1BE4B9DB-BF6E-6540-9B5F-F72B1250F3B2}" type="pres">
      <dgm:prSet presAssocID="{44EFA08E-678E-5347-A0D3-C17CC84236A4}" presName="cycle" presStyleCnt="0">
        <dgm:presLayoutVars>
          <dgm:dir/>
          <dgm:resizeHandles val="exact"/>
        </dgm:presLayoutVars>
      </dgm:prSet>
      <dgm:spPr/>
      <dgm:t>
        <a:bodyPr/>
        <a:lstStyle/>
        <a:p>
          <a:endParaRPr lang="en-US"/>
        </a:p>
      </dgm:t>
    </dgm:pt>
    <dgm:pt modelId="{EC1AD5C5-7C3C-DC42-BC6A-D67C9AAFB9B3}" type="pres">
      <dgm:prSet presAssocID="{3F8F5F63-A355-0C48-9CDA-920171B342E6}" presName="node" presStyleLbl="node1" presStyleIdx="0" presStyleCnt="7" custScaleX="106953" custScaleY="106865" custRadScaleRad="93348" custRadScaleInc="-11002">
        <dgm:presLayoutVars>
          <dgm:bulletEnabled val="1"/>
        </dgm:presLayoutVars>
      </dgm:prSet>
      <dgm:spPr/>
      <dgm:t>
        <a:bodyPr/>
        <a:lstStyle/>
        <a:p>
          <a:endParaRPr lang="en-US"/>
        </a:p>
      </dgm:t>
    </dgm:pt>
    <dgm:pt modelId="{97D15941-8821-784B-8E2E-044FDF00C533}" type="pres">
      <dgm:prSet presAssocID="{8CBA9E1A-C4FC-9C4C-B6E6-303B15D0502B}" presName="sibTrans" presStyleLbl="sibTrans2D1" presStyleIdx="0" presStyleCnt="7" custScaleX="160960" custScaleY="146876" custLinFactNeighborX="20236" custLinFactNeighborY="-52473"/>
      <dgm:spPr/>
      <dgm:t>
        <a:bodyPr/>
        <a:lstStyle/>
        <a:p>
          <a:endParaRPr lang="en-US"/>
        </a:p>
      </dgm:t>
    </dgm:pt>
    <dgm:pt modelId="{95AAEFA0-7B63-B74F-B968-4113F2413A53}" type="pres">
      <dgm:prSet presAssocID="{8CBA9E1A-C4FC-9C4C-B6E6-303B15D0502B}" presName="connectorText" presStyleLbl="sibTrans2D1" presStyleIdx="0" presStyleCnt="7"/>
      <dgm:spPr/>
      <dgm:t>
        <a:bodyPr/>
        <a:lstStyle/>
        <a:p>
          <a:endParaRPr lang="en-US"/>
        </a:p>
      </dgm:t>
    </dgm:pt>
    <dgm:pt modelId="{9CD90652-0D6B-4D43-91AB-9A0C86541182}" type="pres">
      <dgm:prSet presAssocID="{87234805-B63D-DF4D-8199-F771B680098F}" presName="node" presStyleLbl="node1" presStyleIdx="1" presStyleCnt="7" custScaleX="114033" custScaleY="103494" custRadScaleRad="105100" custRadScaleInc="-4021">
        <dgm:presLayoutVars>
          <dgm:bulletEnabled val="1"/>
        </dgm:presLayoutVars>
      </dgm:prSet>
      <dgm:spPr/>
      <dgm:t>
        <a:bodyPr/>
        <a:lstStyle/>
        <a:p>
          <a:endParaRPr lang="en-US"/>
        </a:p>
      </dgm:t>
    </dgm:pt>
    <dgm:pt modelId="{F10EF1C8-D5FD-6048-8EC9-6ECC5791FA25}" type="pres">
      <dgm:prSet presAssocID="{B9AD5EDA-86C6-8245-9950-CABD4974B3EA}" presName="sibTrans" presStyleLbl="sibTrans2D1" presStyleIdx="1" presStyleCnt="7" custScaleX="159953" custScaleY="98860" custLinFactNeighborY="9541"/>
      <dgm:spPr/>
      <dgm:t>
        <a:bodyPr/>
        <a:lstStyle/>
        <a:p>
          <a:endParaRPr lang="en-US"/>
        </a:p>
      </dgm:t>
    </dgm:pt>
    <dgm:pt modelId="{C0E95701-E696-4E45-9D02-3241F00CD777}" type="pres">
      <dgm:prSet presAssocID="{B9AD5EDA-86C6-8245-9950-CABD4974B3EA}" presName="connectorText" presStyleLbl="sibTrans2D1" presStyleIdx="1" presStyleCnt="7"/>
      <dgm:spPr/>
      <dgm:t>
        <a:bodyPr/>
        <a:lstStyle/>
        <a:p>
          <a:endParaRPr lang="en-US"/>
        </a:p>
      </dgm:t>
    </dgm:pt>
    <dgm:pt modelId="{D7D9CB31-EEA1-C647-B9B2-371553C7055A}" type="pres">
      <dgm:prSet presAssocID="{735B13E6-85D5-CD49-8DFE-5EF387EDF12B}" presName="node" presStyleLbl="node1" presStyleIdx="2" presStyleCnt="7" custScaleX="123535" custScaleY="119547" custRadScaleRad="91091" custRadScaleInc="4638">
        <dgm:presLayoutVars>
          <dgm:bulletEnabled val="1"/>
        </dgm:presLayoutVars>
      </dgm:prSet>
      <dgm:spPr/>
      <dgm:t>
        <a:bodyPr/>
        <a:lstStyle/>
        <a:p>
          <a:endParaRPr lang="en-US"/>
        </a:p>
      </dgm:t>
    </dgm:pt>
    <dgm:pt modelId="{138F8E42-13B1-234C-82CD-E874F74E33A9}" type="pres">
      <dgm:prSet presAssocID="{5D3FFFC3-63C1-844B-8477-57543B98882D}" presName="sibTrans" presStyleLbl="sibTrans2D1" presStyleIdx="2" presStyleCnt="7" custScaleX="162600"/>
      <dgm:spPr/>
      <dgm:t>
        <a:bodyPr/>
        <a:lstStyle/>
        <a:p>
          <a:endParaRPr lang="en-US"/>
        </a:p>
      </dgm:t>
    </dgm:pt>
    <dgm:pt modelId="{A34C17F5-EF2B-8640-8E99-DC9E4238DD56}" type="pres">
      <dgm:prSet presAssocID="{5D3FFFC3-63C1-844B-8477-57543B98882D}" presName="connectorText" presStyleLbl="sibTrans2D1" presStyleIdx="2" presStyleCnt="7"/>
      <dgm:spPr/>
      <dgm:t>
        <a:bodyPr/>
        <a:lstStyle/>
        <a:p>
          <a:endParaRPr lang="en-US"/>
        </a:p>
      </dgm:t>
    </dgm:pt>
    <dgm:pt modelId="{BF0C3552-88DA-1C49-A347-A17E08951510}" type="pres">
      <dgm:prSet presAssocID="{1FAE0061-6672-E941-A185-0B83AC15E4E0}" presName="node" presStyleLbl="node1" presStyleIdx="3" presStyleCnt="7" custScaleX="112100" custScaleY="112020" custRadScaleRad="68983" custRadScaleInc="76433">
        <dgm:presLayoutVars>
          <dgm:bulletEnabled val="1"/>
        </dgm:presLayoutVars>
      </dgm:prSet>
      <dgm:spPr/>
      <dgm:t>
        <a:bodyPr/>
        <a:lstStyle/>
        <a:p>
          <a:endParaRPr lang="en-US"/>
        </a:p>
      </dgm:t>
    </dgm:pt>
    <dgm:pt modelId="{C6E846B1-98D3-144B-949B-ECDC36DCAA98}" type="pres">
      <dgm:prSet presAssocID="{C8CEE489-A993-6D4E-A1B7-86E3D793B479}" presName="sibTrans" presStyleLbl="sibTrans2D1" presStyleIdx="3" presStyleCnt="7" custScaleX="168442"/>
      <dgm:spPr/>
      <dgm:t>
        <a:bodyPr/>
        <a:lstStyle/>
        <a:p>
          <a:endParaRPr lang="en-US"/>
        </a:p>
      </dgm:t>
    </dgm:pt>
    <dgm:pt modelId="{FC2CEFA0-0B58-A640-88AF-5520E1C246D5}" type="pres">
      <dgm:prSet presAssocID="{C8CEE489-A993-6D4E-A1B7-86E3D793B479}" presName="connectorText" presStyleLbl="sibTrans2D1" presStyleIdx="3" presStyleCnt="7"/>
      <dgm:spPr/>
      <dgm:t>
        <a:bodyPr/>
        <a:lstStyle/>
        <a:p>
          <a:endParaRPr lang="en-US"/>
        </a:p>
      </dgm:t>
    </dgm:pt>
    <dgm:pt modelId="{88530E1B-7D50-EC48-B146-2DD525A9F9F5}" type="pres">
      <dgm:prSet presAssocID="{7E0506F7-A707-574F-91B7-8AD451FFDD2C}" presName="node" presStyleLbl="node1" presStyleIdx="4" presStyleCnt="7" custScaleX="119229" custScaleY="111827" custRadScaleRad="90182" custRadScaleInc="138146">
        <dgm:presLayoutVars>
          <dgm:bulletEnabled val="1"/>
        </dgm:presLayoutVars>
      </dgm:prSet>
      <dgm:spPr/>
      <dgm:t>
        <a:bodyPr/>
        <a:lstStyle/>
        <a:p>
          <a:endParaRPr lang="en-US"/>
        </a:p>
      </dgm:t>
    </dgm:pt>
    <dgm:pt modelId="{B44358B5-B8BC-2C4A-8C04-E218E961AB4C}" type="pres">
      <dgm:prSet presAssocID="{A1FEAB4F-9B53-FE47-92E3-A849C5903028}" presName="sibTrans" presStyleLbl="sibTrans2D1" presStyleIdx="4" presStyleCnt="7" custFlipHor="0" custScaleX="169443" custScaleY="99022" custLinFactNeighborX="-58951" custLinFactNeighborY="-9542"/>
      <dgm:spPr/>
      <dgm:t>
        <a:bodyPr/>
        <a:lstStyle/>
        <a:p>
          <a:endParaRPr lang="en-US"/>
        </a:p>
      </dgm:t>
    </dgm:pt>
    <dgm:pt modelId="{55FB412F-5F96-2644-B9E7-8FF517D312AA}" type="pres">
      <dgm:prSet presAssocID="{A1FEAB4F-9B53-FE47-92E3-A849C5903028}" presName="connectorText" presStyleLbl="sibTrans2D1" presStyleIdx="4" presStyleCnt="7"/>
      <dgm:spPr/>
      <dgm:t>
        <a:bodyPr/>
        <a:lstStyle/>
        <a:p>
          <a:endParaRPr lang="en-US"/>
        </a:p>
      </dgm:t>
    </dgm:pt>
    <dgm:pt modelId="{DF00DD8A-F8A5-1D4B-AD79-4170BB9F8A22}" type="pres">
      <dgm:prSet presAssocID="{AD1D424A-E777-AD47-A542-073FCC784C74}" presName="node" presStyleLbl="node1" presStyleIdx="5" presStyleCnt="7" custRadScaleRad="94306" custRadScaleInc="165169">
        <dgm:presLayoutVars>
          <dgm:bulletEnabled val="1"/>
        </dgm:presLayoutVars>
      </dgm:prSet>
      <dgm:spPr/>
      <dgm:t>
        <a:bodyPr/>
        <a:lstStyle/>
        <a:p>
          <a:endParaRPr lang="en-US"/>
        </a:p>
      </dgm:t>
    </dgm:pt>
    <dgm:pt modelId="{57114569-4E46-444D-990B-6C88657081B4}" type="pres">
      <dgm:prSet presAssocID="{8892562C-F92D-144D-9179-F2DBC4503EAB}" presName="sibTrans" presStyleLbl="sibTrans2D1" presStyleIdx="5" presStyleCnt="7" custAng="12414219" custScaleX="214205" custLinFactX="-100000" custLinFactY="-118065" custLinFactNeighborX="-196132" custLinFactNeighborY="-200000"/>
      <dgm:spPr/>
      <dgm:t>
        <a:bodyPr/>
        <a:lstStyle/>
        <a:p>
          <a:endParaRPr lang="en-US"/>
        </a:p>
      </dgm:t>
    </dgm:pt>
    <dgm:pt modelId="{AC4D7EAC-3E5B-EA49-876E-BDDA242A9F2F}" type="pres">
      <dgm:prSet presAssocID="{8892562C-F92D-144D-9179-F2DBC4503EAB}" presName="connectorText" presStyleLbl="sibTrans2D1" presStyleIdx="5" presStyleCnt="7"/>
      <dgm:spPr/>
      <dgm:t>
        <a:bodyPr/>
        <a:lstStyle/>
        <a:p>
          <a:endParaRPr lang="en-US"/>
        </a:p>
      </dgm:t>
    </dgm:pt>
    <dgm:pt modelId="{B3FBFAA6-80F2-DE46-B604-B40352B08259}" type="pres">
      <dgm:prSet presAssocID="{B2479574-EABC-DB48-B788-8EF96B764501}" presName="node" presStyleLbl="node1" presStyleIdx="6" presStyleCnt="7" custScaleX="141766" custScaleY="136395" custRadScaleRad="13630" custRadScaleInc="189297">
        <dgm:presLayoutVars>
          <dgm:bulletEnabled val="1"/>
        </dgm:presLayoutVars>
      </dgm:prSet>
      <dgm:spPr/>
      <dgm:t>
        <a:bodyPr/>
        <a:lstStyle/>
        <a:p>
          <a:endParaRPr lang="en-US"/>
        </a:p>
      </dgm:t>
    </dgm:pt>
    <dgm:pt modelId="{3490D9E6-7F24-C64A-839A-FF5D5E32A268}" type="pres">
      <dgm:prSet presAssocID="{4451D9EC-7D82-C446-8D76-1FFB74F4D5DD}" presName="sibTrans" presStyleLbl="sibTrans2D1" presStyleIdx="6" presStyleCnt="7" custAng="14682418" custFlipHor="1" custScaleX="401557" custScaleY="109567" custLinFactX="-400000" custLinFactY="-100000" custLinFactNeighborX="-465084" custLinFactNeighborY="-163130"/>
      <dgm:spPr/>
      <dgm:t>
        <a:bodyPr/>
        <a:lstStyle/>
        <a:p>
          <a:endParaRPr lang="en-US"/>
        </a:p>
      </dgm:t>
    </dgm:pt>
    <dgm:pt modelId="{B3DC5595-54B6-E34E-BAA9-5BFE78DA3014}" type="pres">
      <dgm:prSet presAssocID="{4451D9EC-7D82-C446-8D76-1FFB74F4D5DD}" presName="connectorText" presStyleLbl="sibTrans2D1" presStyleIdx="6" presStyleCnt="7"/>
      <dgm:spPr/>
      <dgm:t>
        <a:bodyPr/>
        <a:lstStyle/>
        <a:p>
          <a:endParaRPr lang="en-US"/>
        </a:p>
      </dgm:t>
    </dgm:pt>
  </dgm:ptLst>
  <dgm:cxnLst>
    <dgm:cxn modelId="{1E2EB52F-FEC1-7E44-8FCF-B9212601CAE2}" srcId="{44EFA08E-678E-5347-A0D3-C17CC84236A4}" destId="{AD1D424A-E777-AD47-A542-073FCC784C74}" srcOrd="5" destOrd="0" parTransId="{EC08769E-1970-AD45-90E6-9E83D2C9FA6F}" sibTransId="{8892562C-F92D-144D-9179-F2DBC4503EAB}"/>
    <dgm:cxn modelId="{39127BB7-3FB6-8E49-8D01-93C61D84748C}" type="presOf" srcId="{8CBA9E1A-C4FC-9C4C-B6E6-303B15D0502B}" destId="{95AAEFA0-7B63-B74F-B968-4113F2413A53}" srcOrd="1" destOrd="0" presId="urn:microsoft.com/office/officeart/2005/8/layout/cycle2"/>
    <dgm:cxn modelId="{264807A5-44CE-A444-9CA2-38E5C61C6D75}" type="presOf" srcId="{3F8F5F63-A355-0C48-9CDA-920171B342E6}" destId="{EC1AD5C5-7C3C-DC42-BC6A-D67C9AAFB9B3}" srcOrd="0" destOrd="0" presId="urn:microsoft.com/office/officeart/2005/8/layout/cycle2"/>
    <dgm:cxn modelId="{DB49CFCC-34EF-014D-A069-D7088D674D22}" type="presOf" srcId="{8892562C-F92D-144D-9179-F2DBC4503EAB}" destId="{57114569-4E46-444D-990B-6C88657081B4}" srcOrd="0" destOrd="0" presId="urn:microsoft.com/office/officeart/2005/8/layout/cycle2"/>
    <dgm:cxn modelId="{29315641-10AE-B54A-B055-AC696B2C4022}" type="presOf" srcId="{4451D9EC-7D82-C446-8D76-1FFB74F4D5DD}" destId="{3490D9E6-7F24-C64A-839A-FF5D5E32A268}" srcOrd="0" destOrd="0" presId="urn:microsoft.com/office/officeart/2005/8/layout/cycle2"/>
    <dgm:cxn modelId="{F56F5A89-47B7-2546-A3E5-9BAC45ABDC64}" type="presOf" srcId="{7E0506F7-A707-574F-91B7-8AD451FFDD2C}" destId="{88530E1B-7D50-EC48-B146-2DD525A9F9F5}" srcOrd="0" destOrd="0" presId="urn:microsoft.com/office/officeart/2005/8/layout/cycle2"/>
    <dgm:cxn modelId="{88393067-4B78-5342-B7E6-9C5BE241C1EC}" type="presOf" srcId="{1FAE0061-6672-E941-A185-0B83AC15E4E0}" destId="{BF0C3552-88DA-1C49-A347-A17E08951510}" srcOrd="0" destOrd="0" presId="urn:microsoft.com/office/officeart/2005/8/layout/cycle2"/>
    <dgm:cxn modelId="{9FD9158A-9104-7E44-B04E-B0703DCB5E70}" srcId="{44EFA08E-678E-5347-A0D3-C17CC84236A4}" destId="{3F8F5F63-A355-0C48-9CDA-920171B342E6}" srcOrd="0" destOrd="0" parTransId="{D9A4EA9F-3D45-2C43-8717-9028CF2D9739}" sibTransId="{8CBA9E1A-C4FC-9C4C-B6E6-303B15D0502B}"/>
    <dgm:cxn modelId="{D093A7FE-3107-A74C-9135-8309880B4038}" type="presOf" srcId="{AD1D424A-E777-AD47-A542-073FCC784C74}" destId="{DF00DD8A-F8A5-1D4B-AD79-4170BB9F8A22}" srcOrd="0" destOrd="0" presId="urn:microsoft.com/office/officeart/2005/8/layout/cycle2"/>
    <dgm:cxn modelId="{6C91BD6B-5A4A-BF4C-9347-88F3325F0A2A}" srcId="{44EFA08E-678E-5347-A0D3-C17CC84236A4}" destId="{B2479574-EABC-DB48-B788-8EF96B764501}" srcOrd="6" destOrd="0" parTransId="{A01C16C3-B38A-B649-BD39-672A75E52F85}" sibTransId="{4451D9EC-7D82-C446-8D76-1FFB74F4D5DD}"/>
    <dgm:cxn modelId="{97041186-4A7F-3449-A3E4-DF1514CC1A5A}" type="presOf" srcId="{A1FEAB4F-9B53-FE47-92E3-A849C5903028}" destId="{55FB412F-5F96-2644-B9E7-8FF517D312AA}" srcOrd="1" destOrd="0" presId="urn:microsoft.com/office/officeart/2005/8/layout/cycle2"/>
    <dgm:cxn modelId="{175BC786-2750-BC46-A25E-A1D263A8C35C}" type="presOf" srcId="{44EFA08E-678E-5347-A0D3-C17CC84236A4}" destId="{1BE4B9DB-BF6E-6540-9B5F-F72B1250F3B2}" srcOrd="0" destOrd="0" presId="urn:microsoft.com/office/officeart/2005/8/layout/cycle2"/>
    <dgm:cxn modelId="{F99B7C6F-3A7F-7247-9F76-2F43FED1A5E1}" type="presOf" srcId="{8892562C-F92D-144D-9179-F2DBC4503EAB}" destId="{AC4D7EAC-3E5B-EA49-876E-BDDA242A9F2F}" srcOrd="1" destOrd="0" presId="urn:microsoft.com/office/officeart/2005/8/layout/cycle2"/>
    <dgm:cxn modelId="{7AF57EFB-E6AC-E447-9FF1-0307DA0F4270}" type="presOf" srcId="{5D3FFFC3-63C1-844B-8477-57543B98882D}" destId="{138F8E42-13B1-234C-82CD-E874F74E33A9}" srcOrd="0" destOrd="0" presId="urn:microsoft.com/office/officeart/2005/8/layout/cycle2"/>
    <dgm:cxn modelId="{FCE05FD2-1751-2848-8CF4-5826D952A948}" srcId="{44EFA08E-678E-5347-A0D3-C17CC84236A4}" destId="{1FAE0061-6672-E941-A185-0B83AC15E4E0}" srcOrd="3" destOrd="0" parTransId="{6262F8E8-A4AD-9B4F-8795-82D82849EE12}" sibTransId="{C8CEE489-A993-6D4E-A1B7-86E3D793B479}"/>
    <dgm:cxn modelId="{0664BA97-9D40-654E-BD87-D83035E9066C}" type="presOf" srcId="{C8CEE489-A993-6D4E-A1B7-86E3D793B479}" destId="{FC2CEFA0-0B58-A640-88AF-5520E1C246D5}" srcOrd="1" destOrd="0" presId="urn:microsoft.com/office/officeart/2005/8/layout/cycle2"/>
    <dgm:cxn modelId="{D67E3D04-FDDE-8A49-8B1F-B0FF6C61B688}" type="presOf" srcId="{B2479574-EABC-DB48-B788-8EF96B764501}" destId="{B3FBFAA6-80F2-DE46-B604-B40352B08259}" srcOrd="0" destOrd="0" presId="urn:microsoft.com/office/officeart/2005/8/layout/cycle2"/>
    <dgm:cxn modelId="{8D0F5B0E-DC45-2547-9DC5-720BBC1780C6}" type="presOf" srcId="{4451D9EC-7D82-C446-8D76-1FFB74F4D5DD}" destId="{B3DC5595-54B6-E34E-BAA9-5BFE78DA3014}" srcOrd="1" destOrd="0" presId="urn:microsoft.com/office/officeart/2005/8/layout/cycle2"/>
    <dgm:cxn modelId="{074D031C-DCBA-A148-9B29-2E1153F14A64}" srcId="{44EFA08E-678E-5347-A0D3-C17CC84236A4}" destId="{87234805-B63D-DF4D-8199-F771B680098F}" srcOrd="1" destOrd="0" parTransId="{63B2F80C-3C30-6145-A342-E3F060378BA3}" sibTransId="{B9AD5EDA-86C6-8245-9950-CABD4974B3EA}"/>
    <dgm:cxn modelId="{55A3A1B0-279C-DF45-BBE8-F3C709E32A62}" type="presOf" srcId="{5D3FFFC3-63C1-844B-8477-57543B98882D}" destId="{A34C17F5-EF2B-8640-8E99-DC9E4238DD56}" srcOrd="1" destOrd="0" presId="urn:microsoft.com/office/officeart/2005/8/layout/cycle2"/>
    <dgm:cxn modelId="{8FAABE81-E04A-D643-9168-38629C995DCA}" type="presOf" srcId="{C8CEE489-A993-6D4E-A1B7-86E3D793B479}" destId="{C6E846B1-98D3-144B-949B-ECDC36DCAA98}" srcOrd="0" destOrd="0" presId="urn:microsoft.com/office/officeart/2005/8/layout/cycle2"/>
    <dgm:cxn modelId="{C5340724-A344-EB4C-B49A-1A9B7D7F999C}" type="presOf" srcId="{87234805-B63D-DF4D-8199-F771B680098F}" destId="{9CD90652-0D6B-4D43-91AB-9A0C86541182}" srcOrd="0" destOrd="0" presId="urn:microsoft.com/office/officeart/2005/8/layout/cycle2"/>
    <dgm:cxn modelId="{BC3B230F-B497-D64A-A5B7-2CFB15946C66}" srcId="{44EFA08E-678E-5347-A0D3-C17CC84236A4}" destId="{735B13E6-85D5-CD49-8DFE-5EF387EDF12B}" srcOrd="2" destOrd="0" parTransId="{7B396F94-1F06-834E-8B2A-317FF43D7D63}" sibTransId="{5D3FFFC3-63C1-844B-8477-57543B98882D}"/>
    <dgm:cxn modelId="{6E7446C5-5C87-0E45-9BAC-BB71750720DF}" type="presOf" srcId="{A1FEAB4F-9B53-FE47-92E3-A849C5903028}" destId="{B44358B5-B8BC-2C4A-8C04-E218E961AB4C}" srcOrd="0" destOrd="0" presId="urn:microsoft.com/office/officeart/2005/8/layout/cycle2"/>
    <dgm:cxn modelId="{5B79938B-C302-E747-B518-30B054074D46}" type="presOf" srcId="{B9AD5EDA-86C6-8245-9950-CABD4974B3EA}" destId="{C0E95701-E696-4E45-9D02-3241F00CD777}" srcOrd="1" destOrd="0" presId="urn:microsoft.com/office/officeart/2005/8/layout/cycle2"/>
    <dgm:cxn modelId="{14627663-6B43-A54E-8F3B-3DE42D45EFBB}" type="presOf" srcId="{B9AD5EDA-86C6-8245-9950-CABD4974B3EA}" destId="{F10EF1C8-D5FD-6048-8EC9-6ECC5791FA25}" srcOrd="0" destOrd="0" presId="urn:microsoft.com/office/officeart/2005/8/layout/cycle2"/>
    <dgm:cxn modelId="{AF2C6B5C-54F9-344A-95E9-9C5691B5D20A}" type="presOf" srcId="{735B13E6-85D5-CD49-8DFE-5EF387EDF12B}" destId="{D7D9CB31-EEA1-C647-B9B2-371553C7055A}" srcOrd="0" destOrd="0" presId="urn:microsoft.com/office/officeart/2005/8/layout/cycle2"/>
    <dgm:cxn modelId="{86D7BE7A-D763-7746-9DB5-994FB7208A47}" type="presOf" srcId="{8CBA9E1A-C4FC-9C4C-B6E6-303B15D0502B}" destId="{97D15941-8821-784B-8E2E-044FDF00C533}" srcOrd="0" destOrd="0" presId="urn:microsoft.com/office/officeart/2005/8/layout/cycle2"/>
    <dgm:cxn modelId="{FB62BDFB-1F7E-E747-810C-9E48415F079A}" srcId="{44EFA08E-678E-5347-A0D3-C17CC84236A4}" destId="{7E0506F7-A707-574F-91B7-8AD451FFDD2C}" srcOrd="4" destOrd="0" parTransId="{5815EAB1-2493-0C4B-AB89-21E645FBC318}" sibTransId="{A1FEAB4F-9B53-FE47-92E3-A849C5903028}"/>
    <dgm:cxn modelId="{02BA29D4-8C0C-C441-A106-E9542B4E1A25}" type="presParOf" srcId="{1BE4B9DB-BF6E-6540-9B5F-F72B1250F3B2}" destId="{EC1AD5C5-7C3C-DC42-BC6A-D67C9AAFB9B3}" srcOrd="0" destOrd="0" presId="urn:microsoft.com/office/officeart/2005/8/layout/cycle2"/>
    <dgm:cxn modelId="{517C2BBB-1CE6-264A-990C-97EDB4AC99EC}" type="presParOf" srcId="{1BE4B9DB-BF6E-6540-9B5F-F72B1250F3B2}" destId="{97D15941-8821-784B-8E2E-044FDF00C533}" srcOrd="1" destOrd="0" presId="urn:microsoft.com/office/officeart/2005/8/layout/cycle2"/>
    <dgm:cxn modelId="{F9048702-BCD4-8E4D-BB2B-E159A5536782}" type="presParOf" srcId="{97D15941-8821-784B-8E2E-044FDF00C533}" destId="{95AAEFA0-7B63-B74F-B968-4113F2413A53}" srcOrd="0" destOrd="0" presId="urn:microsoft.com/office/officeart/2005/8/layout/cycle2"/>
    <dgm:cxn modelId="{0DA5A6E9-7DEA-5848-A8D5-A7A80FEDB884}" type="presParOf" srcId="{1BE4B9DB-BF6E-6540-9B5F-F72B1250F3B2}" destId="{9CD90652-0D6B-4D43-91AB-9A0C86541182}" srcOrd="2" destOrd="0" presId="urn:microsoft.com/office/officeart/2005/8/layout/cycle2"/>
    <dgm:cxn modelId="{0FFDB5B4-2CDD-5E49-A00A-3E45F2C35787}" type="presParOf" srcId="{1BE4B9DB-BF6E-6540-9B5F-F72B1250F3B2}" destId="{F10EF1C8-D5FD-6048-8EC9-6ECC5791FA25}" srcOrd="3" destOrd="0" presId="urn:microsoft.com/office/officeart/2005/8/layout/cycle2"/>
    <dgm:cxn modelId="{E4549C52-513E-D84C-9E35-6D395F30200F}" type="presParOf" srcId="{F10EF1C8-D5FD-6048-8EC9-6ECC5791FA25}" destId="{C0E95701-E696-4E45-9D02-3241F00CD777}" srcOrd="0" destOrd="0" presId="urn:microsoft.com/office/officeart/2005/8/layout/cycle2"/>
    <dgm:cxn modelId="{F920431E-19B1-204A-95C3-C47D8F0B6325}" type="presParOf" srcId="{1BE4B9DB-BF6E-6540-9B5F-F72B1250F3B2}" destId="{D7D9CB31-EEA1-C647-B9B2-371553C7055A}" srcOrd="4" destOrd="0" presId="urn:microsoft.com/office/officeart/2005/8/layout/cycle2"/>
    <dgm:cxn modelId="{FC5ABE4A-39F5-3049-BF69-5DBA47D439B8}" type="presParOf" srcId="{1BE4B9DB-BF6E-6540-9B5F-F72B1250F3B2}" destId="{138F8E42-13B1-234C-82CD-E874F74E33A9}" srcOrd="5" destOrd="0" presId="urn:microsoft.com/office/officeart/2005/8/layout/cycle2"/>
    <dgm:cxn modelId="{360CFE3A-5E9E-0242-9122-86BDED7A62DC}" type="presParOf" srcId="{138F8E42-13B1-234C-82CD-E874F74E33A9}" destId="{A34C17F5-EF2B-8640-8E99-DC9E4238DD56}" srcOrd="0" destOrd="0" presId="urn:microsoft.com/office/officeart/2005/8/layout/cycle2"/>
    <dgm:cxn modelId="{CAEA173C-EA40-4244-8860-5402B07098CF}" type="presParOf" srcId="{1BE4B9DB-BF6E-6540-9B5F-F72B1250F3B2}" destId="{BF0C3552-88DA-1C49-A347-A17E08951510}" srcOrd="6" destOrd="0" presId="urn:microsoft.com/office/officeart/2005/8/layout/cycle2"/>
    <dgm:cxn modelId="{F259D72A-685D-5B43-B2EE-D0FFB9CFF04F}" type="presParOf" srcId="{1BE4B9DB-BF6E-6540-9B5F-F72B1250F3B2}" destId="{C6E846B1-98D3-144B-949B-ECDC36DCAA98}" srcOrd="7" destOrd="0" presId="urn:microsoft.com/office/officeart/2005/8/layout/cycle2"/>
    <dgm:cxn modelId="{8BA642F0-297F-4943-BB7F-B29381C772F3}" type="presParOf" srcId="{C6E846B1-98D3-144B-949B-ECDC36DCAA98}" destId="{FC2CEFA0-0B58-A640-88AF-5520E1C246D5}" srcOrd="0" destOrd="0" presId="urn:microsoft.com/office/officeart/2005/8/layout/cycle2"/>
    <dgm:cxn modelId="{91DDB928-0EF9-A845-8B10-D6D6DBF67D68}" type="presParOf" srcId="{1BE4B9DB-BF6E-6540-9B5F-F72B1250F3B2}" destId="{88530E1B-7D50-EC48-B146-2DD525A9F9F5}" srcOrd="8" destOrd="0" presId="urn:microsoft.com/office/officeart/2005/8/layout/cycle2"/>
    <dgm:cxn modelId="{9AF7B2EA-BED5-EE4D-8595-922A23957147}" type="presParOf" srcId="{1BE4B9DB-BF6E-6540-9B5F-F72B1250F3B2}" destId="{B44358B5-B8BC-2C4A-8C04-E218E961AB4C}" srcOrd="9" destOrd="0" presId="urn:microsoft.com/office/officeart/2005/8/layout/cycle2"/>
    <dgm:cxn modelId="{CC0697FA-13E0-1F46-9EBE-0F9342858F7C}" type="presParOf" srcId="{B44358B5-B8BC-2C4A-8C04-E218E961AB4C}" destId="{55FB412F-5F96-2644-B9E7-8FF517D312AA}" srcOrd="0" destOrd="0" presId="urn:microsoft.com/office/officeart/2005/8/layout/cycle2"/>
    <dgm:cxn modelId="{1F8057B7-8B04-B74D-BEDE-11E553A78F3C}" type="presParOf" srcId="{1BE4B9DB-BF6E-6540-9B5F-F72B1250F3B2}" destId="{DF00DD8A-F8A5-1D4B-AD79-4170BB9F8A22}" srcOrd="10" destOrd="0" presId="urn:microsoft.com/office/officeart/2005/8/layout/cycle2"/>
    <dgm:cxn modelId="{3CB1762E-F85C-0F45-81B0-56B8E983A83F}" type="presParOf" srcId="{1BE4B9DB-BF6E-6540-9B5F-F72B1250F3B2}" destId="{57114569-4E46-444D-990B-6C88657081B4}" srcOrd="11" destOrd="0" presId="urn:microsoft.com/office/officeart/2005/8/layout/cycle2"/>
    <dgm:cxn modelId="{33FF7A6E-B2C3-7348-8BFC-BA2EDDFD7FB6}" type="presParOf" srcId="{57114569-4E46-444D-990B-6C88657081B4}" destId="{AC4D7EAC-3E5B-EA49-876E-BDDA242A9F2F}" srcOrd="0" destOrd="0" presId="urn:microsoft.com/office/officeart/2005/8/layout/cycle2"/>
    <dgm:cxn modelId="{AF7FBBA0-5D5F-8E4E-A202-CA976CFA3827}" type="presParOf" srcId="{1BE4B9DB-BF6E-6540-9B5F-F72B1250F3B2}" destId="{B3FBFAA6-80F2-DE46-B604-B40352B08259}" srcOrd="12" destOrd="0" presId="urn:microsoft.com/office/officeart/2005/8/layout/cycle2"/>
    <dgm:cxn modelId="{E050DAF7-FA60-C449-8CA8-0F5AFF1C8809}" type="presParOf" srcId="{1BE4B9DB-BF6E-6540-9B5F-F72B1250F3B2}" destId="{3490D9E6-7F24-C64A-839A-FF5D5E32A268}" srcOrd="13" destOrd="0" presId="urn:microsoft.com/office/officeart/2005/8/layout/cycle2"/>
    <dgm:cxn modelId="{C70B97F2-58CF-C74A-B3E9-C3A63F657D72}" type="presParOf" srcId="{3490D9E6-7F24-C64A-839A-FF5D5E32A268}" destId="{B3DC5595-54B6-E34E-BAA9-5BFE78DA301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1AD5C5-7C3C-DC42-BC6A-D67C9AAFB9B3}">
      <dsp:nvSpPr>
        <dsp:cNvPr id="0" name=""/>
        <dsp:cNvSpPr/>
      </dsp:nvSpPr>
      <dsp:spPr>
        <a:xfrm>
          <a:off x="3131279" y="105144"/>
          <a:ext cx="1562234" cy="1560948"/>
        </a:xfrm>
        <a:prstGeom prst="ellipse">
          <a:avLst/>
        </a:prstGeom>
        <a:solidFill>
          <a:srgbClr val="25B6BF"/>
        </a:soli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a:cs typeface="Times New Roman"/>
            </a:rPr>
            <a:t>Processional</a:t>
          </a:r>
        </a:p>
        <a:p>
          <a:pPr lvl="0" algn="ctr" defTabSz="711200">
            <a:lnSpc>
              <a:spcPct val="90000"/>
            </a:lnSpc>
            <a:spcBef>
              <a:spcPct val="0"/>
            </a:spcBef>
            <a:spcAft>
              <a:spcPct val="35000"/>
            </a:spcAft>
          </a:pPr>
          <a:r>
            <a:rPr lang="en-US" sz="1600" i="1" kern="1200" dirty="0" smtClean="0">
              <a:latin typeface="Times New Roman"/>
              <a:cs typeface="Times New Roman"/>
            </a:rPr>
            <a:t>Gathering</a:t>
          </a:r>
          <a:endParaRPr lang="en-US" sz="1600" i="1" kern="1200" dirty="0">
            <a:latin typeface="Times New Roman"/>
            <a:cs typeface="Times New Roman"/>
          </a:endParaRPr>
        </a:p>
      </dsp:txBody>
      <dsp:txXfrm>
        <a:off x="3360063" y="333740"/>
        <a:ext cx="1104666" cy="1103756"/>
      </dsp:txXfrm>
    </dsp:sp>
    <dsp:sp modelId="{97D15941-8821-784B-8E2E-044FDF00C533}">
      <dsp:nvSpPr>
        <dsp:cNvPr id="0" name=""/>
        <dsp:cNvSpPr/>
      </dsp:nvSpPr>
      <dsp:spPr>
        <a:xfrm rot="1022508">
          <a:off x="4753937" y="587094"/>
          <a:ext cx="559869" cy="724065"/>
        </a:xfrm>
        <a:prstGeom prst="rightArrow">
          <a:avLst>
            <a:gd name="adj1" fmla="val 60000"/>
            <a:gd name="adj2" fmla="val 50000"/>
          </a:avLst>
        </a:prstGeom>
        <a:solidFill>
          <a:srgbClr val="7F7F7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n-US" sz="3100" kern="1200" dirty="0"/>
        </a:p>
      </dsp:txBody>
      <dsp:txXfrm>
        <a:off x="4757624" y="707295"/>
        <a:ext cx="391908" cy="434439"/>
      </dsp:txXfrm>
    </dsp:sp>
    <dsp:sp modelId="{9CD90652-0D6B-4D43-91AB-9A0C86541182}">
      <dsp:nvSpPr>
        <dsp:cNvPr id="0" name=""/>
        <dsp:cNvSpPr/>
      </dsp:nvSpPr>
      <dsp:spPr>
        <a:xfrm>
          <a:off x="5242844" y="792868"/>
          <a:ext cx="1665649" cy="1511709"/>
        </a:xfrm>
        <a:prstGeom prst="ellipse">
          <a:avLst/>
        </a:prstGeom>
        <a:solidFill>
          <a:srgbClr val="25B6BF"/>
        </a:soli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a:cs typeface="Times New Roman"/>
            </a:rPr>
            <a:t>Liturgy of the Word</a:t>
          </a:r>
        </a:p>
        <a:p>
          <a:pPr lvl="0" algn="ctr" defTabSz="711200">
            <a:lnSpc>
              <a:spcPct val="90000"/>
            </a:lnSpc>
            <a:spcBef>
              <a:spcPct val="0"/>
            </a:spcBef>
            <a:spcAft>
              <a:spcPct val="35000"/>
            </a:spcAft>
          </a:pPr>
          <a:r>
            <a:rPr lang="en-US" sz="1600" i="1" kern="1200" dirty="0" smtClean="0">
              <a:latin typeface="Times New Roman"/>
              <a:cs typeface="Times New Roman"/>
            </a:rPr>
            <a:t>Storytelling</a:t>
          </a:r>
          <a:endParaRPr lang="en-US" sz="1600" i="1" kern="1200" dirty="0">
            <a:latin typeface="Times New Roman"/>
            <a:cs typeface="Times New Roman"/>
          </a:endParaRPr>
        </a:p>
      </dsp:txBody>
      <dsp:txXfrm>
        <a:off x="5486773" y="1014253"/>
        <a:ext cx="1177791" cy="1068939"/>
      </dsp:txXfrm>
    </dsp:sp>
    <dsp:sp modelId="{F10EF1C8-D5FD-6048-8EC9-6ECC5791FA25}">
      <dsp:nvSpPr>
        <dsp:cNvPr id="0" name=""/>
        <dsp:cNvSpPr/>
      </dsp:nvSpPr>
      <dsp:spPr>
        <a:xfrm rot="5115515">
          <a:off x="5896129" y="2410647"/>
          <a:ext cx="534681" cy="487357"/>
        </a:xfrm>
        <a:prstGeom prst="rightArrow">
          <a:avLst>
            <a:gd name="adj1" fmla="val 60000"/>
            <a:gd name="adj2" fmla="val 50000"/>
          </a:avLst>
        </a:prstGeom>
        <a:solidFill>
          <a:srgbClr val="7F7F7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5963190" y="2435265"/>
        <a:ext cx="388474" cy="292415"/>
      </dsp:txXfrm>
    </dsp:sp>
    <dsp:sp modelId="{D7D9CB31-EEA1-C647-B9B2-371553C7055A}">
      <dsp:nvSpPr>
        <dsp:cNvPr id="0" name=""/>
        <dsp:cNvSpPr/>
      </dsp:nvSpPr>
      <dsp:spPr>
        <a:xfrm>
          <a:off x="5360281" y="2928194"/>
          <a:ext cx="1804443" cy="1746191"/>
        </a:xfrm>
        <a:prstGeom prst="ellipse">
          <a:avLst/>
        </a:prstGeom>
        <a:solidFill>
          <a:srgbClr val="25B6BF"/>
        </a:soli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a:cs typeface="Times New Roman"/>
            </a:rPr>
            <a:t>Reflection on the word/Sermon</a:t>
          </a:r>
        </a:p>
        <a:p>
          <a:pPr lvl="0" algn="ctr" defTabSz="711200">
            <a:lnSpc>
              <a:spcPct val="90000"/>
            </a:lnSpc>
            <a:spcBef>
              <a:spcPct val="0"/>
            </a:spcBef>
            <a:spcAft>
              <a:spcPct val="35000"/>
            </a:spcAft>
          </a:pPr>
          <a:r>
            <a:rPr lang="en-US" sz="1600" i="1" kern="1200" dirty="0" smtClean="0">
              <a:latin typeface="Times New Roman"/>
              <a:cs typeface="Times New Roman"/>
            </a:rPr>
            <a:t>Response</a:t>
          </a:r>
          <a:br>
            <a:rPr lang="en-US" sz="1600" i="1" kern="1200" dirty="0" smtClean="0">
              <a:latin typeface="Times New Roman"/>
              <a:cs typeface="Times New Roman"/>
            </a:rPr>
          </a:br>
          <a:r>
            <a:rPr lang="en-US" sz="1600" i="1" kern="1200" dirty="0" smtClean="0">
              <a:latin typeface="Times New Roman"/>
              <a:cs typeface="Times New Roman"/>
            </a:rPr>
            <a:t>Activities</a:t>
          </a:r>
          <a:endParaRPr lang="en-US" sz="1600" i="1" kern="1200" dirty="0">
            <a:latin typeface="Times New Roman"/>
            <a:cs typeface="Times New Roman"/>
          </a:endParaRPr>
        </a:p>
      </dsp:txBody>
      <dsp:txXfrm>
        <a:off x="5624536" y="3183918"/>
        <a:ext cx="1275933" cy="1234743"/>
      </dsp:txXfrm>
    </dsp:sp>
    <dsp:sp modelId="{138F8E42-13B1-234C-82CD-E874F74E33A9}">
      <dsp:nvSpPr>
        <dsp:cNvPr id="0" name=""/>
        <dsp:cNvSpPr/>
      </dsp:nvSpPr>
      <dsp:spPr>
        <a:xfrm rot="9010502">
          <a:off x="4933405" y="4156394"/>
          <a:ext cx="559436" cy="492977"/>
        </a:xfrm>
        <a:prstGeom prst="rightArrow">
          <a:avLst>
            <a:gd name="adj1" fmla="val 60000"/>
            <a:gd name="adj2" fmla="val 50000"/>
          </a:avLst>
        </a:prstGeom>
        <a:solidFill>
          <a:srgbClr val="7F7F7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rot="10800000">
        <a:off x="5071504" y="4218212"/>
        <a:ext cx="411543" cy="295787"/>
      </dsp:txXfrm>
    </dsp:sp>
    <dsp:sp modelId="{BF0C3552-88DA-1C49-A347-A17E08951510}">
      <dsp:nvSpPr>
        <dsp:cNvPr id="0" name=""/>
        <dsp:cNvSpPr/>
      </dsp:nvSpPr>
      <dsp:spPr>
        <a:xfrm>
          <a:off x="3394234" y="4158147"/>
          <a:ext cx="1637415" cy="1636246"/>
        </a:xfrm>
        <a:prstGeom prst="ellipse">
          <a:avLst/>
        </a:prstGeom>
        <a:solidFill>
          <a:srgbClr val="25B6BF"/>
        </a:soli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a:cs typeface="Times New Roman"/>
            </a:rPr>
            <a:t>Offertory</a:t>
          </a:r>
        </a:p>
        <a:p>
          <a:pPr lvl="0" algn="ctr" defTabSz="711200">
            <a:lnSpc>
              <a:spcPct val="90000"/>
            </a:lnSpc>
            <a:spcBef>
              <a:spcPct val="0"/>
            </a:spcBef>
            <a:spcAft>
              <a:spcPct val="35000"/>
            </a:spcAft>
          </a:pPr>
          <a:r>
            <a:rPr lang="en-US" sz="1600" i="1" kern="1200" dirty="0" err="1" smtClean="0">
              <a:latin typeface="Times New Roman"/>
              <a:cs typeface="Times New Roman"/>
            </a:rPr>
            <a:t>Regathering</a:t>
          </a:r>
          <a:r>
            <a:rPr lang="en-US" sz="1600" kern="1200" dirty="0" smtClean="0"/>
            <a:t/>
          </a:r>
          <a:br>
            <a:rPr lang="en-US" sz="1600" kern="1200" dirty="0" smtClean="0"/>
          </a:br>
          <a:endParaRPr lang="en-US" sz="1600" kern="1200" dirty="0"/>
        </a:p>
      </dsp:txBody>
      <dsp:txXfrm>
        <a:off x="3634028" y="4397770"/>
        <a:ext cx="1157827" cy="1157000"/>
      </dsp:txXfrm>
    </dsp:sp>
    <dsp:sp modelId="{C6E846B1-98D3-144B-949B-ECDC36DCAA98}">
      <dsp:nvSpPr>
        <dsp:cNvPr id="0" name=""/>
        <dsp:cNvSpPr/>
      </dsp:nvSpPr>
      <dsp:spPr>
        <a:xfrm rot="11776413">
          <a:off x="2890241" y="4420367"/>
          <a:ext cx="525537" cy="492977"/>
        </a:xfrm>
        <a:prstGeom prst="rightArrow">
          <a:avLst>
            <a:gd name="adj1" fmla="val 60000"/>
            <a:gd name="adj2" fmla="val 50000"/>
          </a:avLst>
        </a:prstGeom>
        <a:solidFill>
          <a:srgbClr val="7F7F7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10800000">
        <a:off x="3035171" y="4539684"/>
        <a:ext cx="377644" cy="295787"/>
      </dsp:txXfrm>
    </dsp:sp>
    <dsp:sp modelId="{88530E1B-7D50-EC48-B146-2DD525A9F9F5}">
      <dsp:nvSpPr>
        <dsp:cNvPr id="0" name=""/>
        <dsp:cNvSpPr/>
      </dsp:nvSpPr>
      <dsp:spPr>
        <a:xfrm>
          <a:off x="1159781" y="3522476"/>
          <a:ext cx="1741546" cy="1633427"/>
        </a:xfrm>
        <a:prstGeom prst="ellipse">
          <a:avLst/>
        </a:prstGeom>
        <a:solidFill>
          <a:srgbClr val="25B6BF"/>
        </a:soli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a:cs typeface="Times New Roman"/>
            </a:rPr>
            <a:t>Holy Communion</a:t>
          </a:r>
          <a:endParaRPr lang="en-US" sz="1600" kern="1200" dirty="0">
            <a:latin typeface="Times New Roman"/>
            <a:cs typeface="Times New Roman"/>
          </a:endParaRPr>
        </a:p>
      </dsp:txBody>
      <dsp:txXfrm>
        <a:off x="1414825" y="3761686"/>
        <a:ext cx="1231458" cy="1155007"/>
      </dsp:txXfrm>
    </dsp:sp>
    <dsp:sp modelId="{B44358B5-B8BC-2C4A-8C04-E218E961AB4C}">
      <dsp:nvSpPr>
        <dsp:cNvPr id="0" name=""/>
        <dsp:cNvSpPr/>
      </dsp:nvSpPr>
      <dsp:spPr>
        <a:xfrm rot="16088082">
          <a:off x="1437378" y="2878377"/>
          <a:ext cx="654648" cy="488156"/>
        </a:xfrm>
        <a:prstGeom prst="rightArrow">
          <a:avLst>
            <a:gd name="adj1" fmla="val 60000"/>
            <a:gd name="adj2" fmla="val 50000"/>
          </a:avLst>
        </a:prstGeom>
        <a:solidFill>
          <a:srgbClr val="7F7F7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1512985" y="3049193"/>
        <a:ext cx="508201" cy="292894"/>
      </dsp:txXfrm>
    </dsp:sp>
    <dsp:sp modelId="{DF00DD8A-F8A5-1D4B-AD79-4170BB9F8A22}">
      <dsp:nvSpPr>
        <dsp:cNvPr id="0" name=""/>
        <dsp:cNvSpPr/>
      </dsp:nvSpPr>
      <dsp:spPr>
        <a:xfrm>
          <a:off x="1226132" y="1333988"/>
          <a:ext cx="1460673" cy="1460673"/>
        </a:xfrm>
        <a:prstGeom prst="ellipse">
          <a:avLst/>
        </a:prstGeom>
        <a:solidFill>
          <a:srgbClr val="25B6BF"/>
        </a:soli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a:cs typeface="Times New Roman"/>
            </a:rPr>
            <a:t>Blessing…Dismissal…Go in Peace</a:t>
          </a:r>
          <a:endParaRPr lang="en-US" sz="1600" kern="1200" dirty="0">
            <a:latin typeface="Times New Roman"/>
            <a:cs typeface="Times New Roman"/>
          </a:endParaRPr>
        </a:p>
      </dsp:txBody>
      <dsp:txXfrm>
        <a:off x="1440043" y="1547899"/>
        <a:ext cx="1032851" cy="1032851"/>
      </dsp:txXfrm>
    </dsp:sp>
    <dsp:sp modelId="{57114569-4E46-444D-990B-6C88657081B4}">
      <dsp:nvSpPr>
        <dsp:cNvPr id="0" name=""/>
        <dsp:cNvSpPr/>
      </dsp:nvSpPr>
      <dsp:spPr>
        <a:xfrm rot="13738883">
          <a:off x="1859210" y="607962"/>
          <a:ext cx="520684" cy="492977"/>
        </a:xfrm>
        <a:prstGeom prst="rightArrow">
          <a:avLst>
            <a:gd name="adj1" fmla="val 60000"/>
            <a:gd name="adj2" fmla="val 50000"/>
          </a:avLst>
        </a:prstGeom>
        <a:solidFill>
          <a:srgbClr val="7F7F7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1981688" y="762349"/>
        <a:ext cx="372791" cy="295787"/>
      </dsp:txXfrm>
    </dsp:sp>
    <dsp:sp modelId="{B3FBFAA6-80F2-DE46-B604-B40352B08259}">
      <dsp:nvSpPr>
        <dsp:cNvPr id="0" name=""/>
        <dsp:cNvSpPr/>
      </dsp:nvSpPr>
      <dsp:spPr>
        <a:xfrm>
          <a:off x="2976945" y="1902044"/>
          <a:ext cx="2070738" cy="1992285"/>
        </a:xfrm>
        <a:prstGeom prst="ellipse">
          <a:avLst/>
        </a:prstGeom>
        <a:solidFill>
          <a:schemeClr val="bg1">
            <a:lumMod val="50000"/>
          </a:schemeClr>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a:cs typeface="Times New Roman"/>
            </a:rPr>
            <a:t>Worship</a:t>
          </a:r>
          <a:endParaRPr lang="en-US" sz="2400" kern="1200" dirty="0">
            <a:latin typeface="Times New Roman"/>
            <a:cs typeface="Times New Roman"/>
          </a:endParaRPr>
        </a:p>
      </dsp:txBody>
      <dsp:txXfrm>
        <a:off x="3280198" y="2193807"/>
        <a:ext cx="1464232" cy="1408759"/>
      </dsp:txXfrm>
    </dsp:sp>
    <dsp:sp modelId="{3490D9E6-7F24-C64A-839A-FF5D5E32A268}">
      <dsp:nvSpPr>
        <dsp:cNvPr id="0" name=""/>
        <dsp:cNvSpPr/>
      </dsp:nvSpPr>
      <dsp:spPr>
        <a:xfrm rot="12488116" flipH="1">
          <a:off x="2610795" y="220486"/>
          <a:ext cx="507243" cy="540140"/>
        </a:xfrm>
        <a:prstGeom prst="rightArrow">
          <a:avLst>
            <a:gd name="adj1" fmla="val 60000"/>
            <a:gd name="adj2" fmla="val 50000"/>
          </a:avLst>
        </a:prstGeom>
        <a:solidFill>
          <a:srgbClr val="7F7F7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0800000">
        <a:off x="2619786" y="292635"/>
        <a:ext cx="355070" cy="32408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6655D6-F55D-B646-BC51-77A08678408B}" type="datetimeFigureOut">
              <a:rPr lang="en-US" smtClean="0"/>
              <a:t>2/16/14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D9E95F-AAC0-6F4F-B1B7-08B332D2E094}" type="slidenum">
              <a:rPr lang="en-US" smtClean="0"/>
              <a:t>‹#›</a:t>
            </a:fld>
            <a:endParaRPr lang="en-US"/>
          </a:p>
        </p:txBody>
      </p:sp>
    </p:spTree>
    <p:extLst>
      <p:ext uri="{BB962C8B-B14F-4D97-AF65-F5344CB8AC3E}">
        <p14:creationId xmlns:p14="http://schemas.microsoft.com/office/powerpoint/2010/main" val="1594480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23F172-BDD3-4D42-BDC6-45600C411E78}" type="slidenum">
              <a:rPr lang="en-US" smtClean="0"/>
              <a:t>4</a:t>
            </a:fld>
            <a:endParaRPr lang="en-US"/>
          </a:p>
        </p:txBody>
      </p:sp>
    </p:spTree>
    <p:extLst>
      <p:ext uri="{BB962C8B-B14F-4D97-AF65-F5344CB8AC3E}">
        <p14:creationId xmlns:p14="http://schemas.microsoft.com/office/powerpoint/2010/main" val="3079487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Blessing/Dismissal</a:t>
            </a:r>
          </a:p>
          <a:p>
            <a:pPr marL="0" indent="0">
              <a:buNone/>
            </a:pPr>
            <a:r>
              <a:rPr lang="en-US" dirty="0" smtClean="0"/>
              <a:t>	All corporate prayers, verbal, with music</a:t>
            </a:r>
          </a:p>
          <a:p>
            <a:pPr marL="0" indent="0">
              <a:buNone/>
            </a:pPr>
            <a:r>
              <a:rPr lang="en-US" dirty="0" smtClean="0">
                <a:latin typeface="Wingdings"/>
                <a:ea typeface="Wingdings"/>
                <a:cs typeface="Wingdings"/>
                <a:sym typeface="Wingdings"/>
              </a:rPr>
              <a:t/>
            </a:r>
            <a:br>
              <a:rPr lang="en-US" dirty="0" smtClean="0">
                <a:latin typeface="Wingdings"/>
                <a:ea typeface="Wingdings"/>
                <a:cs typeface="Wingdings"/>
                <a:sym typeface="Wingdings"/>
              </a:rPr>
            </a:br>
            <a:r>
              <a:rPr lang="en-US" dirty="0" smtClean="0">
                <a:latin typeface="Wingdings"/>
                <a:ea typeface="Wingdings"/>
                <a:cs typeface="Wingdings"/>
                <a:sym typeface="Wingdings"/>
              </a:rPr>
              <a:t></a:t>
            </a:r>
            <a:r>
              <a:rPr lang="en-US" dirty="0" smtClean="0"/>
              <a:t>Departing</a:t>
            </a:r>
          </a:p>
          <a:p>
            <a:pPr marL="0" indent="0">
              <a:buNone/>
            </a:pPr>
            <a:r>
              <a:rPr lang="en-US" dirty="0" smtClean="0"/>
              <a:t>	*What do I do-some are sitting and listening to the music…some are leaving the way I came</a:t>
            </a:r>
            <a:r>
              <a:rPr lang="en-US" baseline="0" dirty="0" smtClean="0"/>
              <a:t> </a:t>
            </a:r>
            <a:r>
              <a:rPr lang="en-US" dirty="0" smtClean="0"/>
              <a:t>in….some are talking to each other….some are leaving in a different direction (coffee hour)-</a:t>
            </a:r>
          </a:p>
          <a:p>
            <a:pPr marL="0" indent="0">
              <a:buNone/>
            </a:pPr>
            <a:r>
              <a:rPr lang="en-US" dirty="0" smtClean="0"/>
              <a:t>	*To get to the door where I came in to leave there are people lined up talking and shaking hands with the Priest! Verbal conversation and touching!</a:t>
            </a:r>
            <a:endParaRPr lang="en-US" dirty="0"/>
          </a:p>
        </p:txBody>
      </p:sp>
      <p:sp>
        <p:nvSpPr>
          <p:cNvPr id="4" name="Slide Number Placeholder 3"/>
          <p:cNvSpPr>
            <a:spLocks noGrp="1"/>
          </p:cNvSpPr>
          <p:nvPr>
            <p:ph type="sldNum" sz="quarter" idx="10"/>
          </p:nvPr>
        </p:nvSpPr>
        <p:spPr/>
        <p:txBody>
          <a:bodyPr/>
          <a:lstStyle/>
          <a:p>
            <a:fld id="{A9D9E95F-AAC0-6F4F-B1B7-08B332D2E094}" type="slidenum">
              <a:rPr lang="en-US" smtClean="0"/>
              <a:t>22</a:t>
            </a:fld>
            <a:endParaRPr lang="en-US"/>
          </a:p>
        </p:txBody>
      </p:sp>
    </p:spTree>
    <p:extLst>
      <p:ext uri="{BB962C8B-B14F-4D97-AF65-F5344CB8AC3E}">
        <p14:creationId xmlns:p14="http://schemas.microsoft.com/office/powerpoint/2010/main" val="3571275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Audrey and I felt,</a:t>
            </a:r>
            <a:r>
              <a:rPr lang="en-US" baseline="0" dirty="0" smtClean="0"/>
              <a:t> </a:t>
            </a:r>
            <a:r>
              <a:rPr lang="en-US" dirty="0" smtClean="0"/>
              <a:t>There’s got to be a better</a:t>
            </a:r>
            <a:r>
              <a:rPr lang="en-US" baseline="0" dirty="0" smtClean="0"/>
              <a:t> way to address the needs of our families with children on the spectrum.  So we already knew there were many different forms of “worship” created because someone wanted to try something new and found that others also had a desire to worship this way.  So we took our barebones outline of a worship experience (as you set up here on the clothes line) and tried to look for a way to combine it with the characteristics of the </a:t>
            </a:r>
            <a:r>
              <a:rPr lang="en-US" baseline="0" dirty="0" err="1" smtClean="0"/>
              <a:t>Austism</a:t>
            </a:r>
            <a:r>
              <a:rPr lang="en-US" baseline="0" dirty="0" smtClean="0"/>
              <a:t> Spectrum.  </a:t>
            </a:r>
            <a:endParaRPr lang="en-US" dirty="0"/>
          </a:p>
        </p:txBody>
      </p:sp>
      <p:sp>
        <p:nvSpPr>
          <p:cNvPr id="4" name="Slide Number Placeholder 3"/>
          <p:cNvSpPr>
            <a:spLocks noGrp="1"/>
          </p:cNvSpPr>
          <p:nvPr>
            <p:ph type="sldNum" sz="quarter" idx="10"/>
          </p:nvPr>
        </p:nvSpPr>
        <p:spPr/>
        <p:txBody>
          <a:bodyPr/>
          <a:lstStyle/>
          <a:p>
            <a:fld id="{A9D9E95F-AAC0-6F4F-B1B7-08B332D2E094}" type="slidenum">
              <a:rPr lang="en-US" smtClean="0"/>
              <a:t>23</a:t>
            </a:fld>
            <a:endParaRPr lang="en-US"/>
          </a:p>
        </p:txBody>
      </p:sp>
    </p:spTree>
    <p:extLst>
      <p:ext uri="{BB962C8B-B14F-4D97-AF65-F5344CB8AC3E}">
        <p14:creationId xmlns:p14="http://schemas.microsoft.com/office/powerpoint/2010/main" val="3191625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what we designed.  The elements of a traditional worship but addressing the needs of families with children on the Autism</a:t>
            </a:r>
            <a:r>
              <a:rPr lang="en-US" baseline="0" dirty="0" smtClean="0"/>
              <a:t> Spectrum and….we found any neurological or developmental needs.</a:t>
            </a:r>
            <a:endParaRPr lang="en-US" dirty="0"/>
          </a:p>
        </p:txBody>
      </p:sp>
      <p:sp>
        <p:nvSpPr>
          <p:cNvPr id="4" name="Slide Number Placeholder 3"/>
          <p:cNvSpPr>
            <a:spLocks noGrp="1"/>
          </p:cNvSpPr>
          <p:nvPr>
            <p:ph type="sldNum" sz="quarter" idx="10"/>
          </p:nvPr>
        </p:nvSpPr>
        <p:spPr/>
        <p:txBody>
          <a:bodyPr/>
          <a:lstStyle/>
          <a:p>
            <a:fld id="{A9D9E95F-AAC0-6F4F-B1B7-08B332D2E094}" type="slidenum">
              <a:rPr lang="en-US" smtClean="0"/>
              <a:t>24</a:t>
            </a:fld>
            <a:endParaRPr lang="en-US"/>
          </a:p>
        </p:txBody>
      </p:sp>
    </p:spTree>
    <p:extLst>
      <p:ext uri="{BB962C8B-B14F-4D97-AF65-F5344CB8AC3E}">
        <p14:creationId xmlns:p14="http://schemas.microsoft.com/office/powerpoint/2010/main" val="3785705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23F172-BDD3-4D42-BDC6-45600C411E78}" type="slidenum">
              <a:rPr lang="en-US" smtClean="0"/>
              <a:t>25</a:t>
            </a:fld>
            <a:endParaRPr lang="en-US"/>
          </a:p>
        </p:txBody>
      </p:sp>
    </p:spTree>
    <p:extLst>
      <p:ext uri="{BB962C8B-B14F-4D97-AF65-F5344CB8AC3E}">
        <p14:creationId xmlns:p14="http://schemas.microsoft.com/office/powerpoint/2010/main" val="1909888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Story card…..objects unwrapped by individuals…..Action story </a:t>
            </a:r>
            <a:endParaRPr lang="en-US" dirty="0"/>
          </a:p>
        </p:txBody>
      </p:sp>
      <p:sp>
        <p:nvSpPr>
          <p:cNvPr id="4" name="Slide Number Placeholder 3"/>
          <p:cNvSpPr>
            <a:spLocks noGrp="1"/>
          </p:cNvSpPr>
          <p:nvPr>
            <p:ph type="sldNum" sz="quarter" idx="10"/>
          </p:nvPr>
        </p:nvSpPr>
        <p:spPr/>
        <p:txBody>
          <a:bodyPr/>
          <a:lstStyle/>
          <a:p>
            <a:fld id="{0223F172-BDD3-4D42-BDC6-45600C411E78}" type="slidenum">
              <a:rPr lang="en-US" smtClean="0"/>
              <a:t>28</a:t>
            </a:fld>
            <a:endParaRPr lang="en-US"/>
          </a:p>
        </p:txBody>
      </p:sp>
    </p:spTree>
    <p:extLst>
      <p:ext uri="{BB962C8B-B14F-4D97-AF65-F5344CB8AC3E}">
        <p14:creationId xmlns:p14="http://schemas.microsoft.com/office/powerpoint/2010/main" val="1518209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Gross motor skills:  trampoline, beating a drum, shaking a maraca, rolling/bouncing ball, parachute,</a:t>
            </a:r>
            <a:r>
              <a:rPr lang="en-US" baseline="0" dirty="0" smtClean="0"/>
              <a:t> following a path or playing hopscotch.  Closely monitor the level of excitement or energy for the skill and help the children return to a state of calm.</a:t>
            </a:r>
          </a:p>
          <a:p>
            <a:r>
              <a:rPr lang="en-US" baseline="0" dirty="0" smtClean="0"/>
              <a:t/>
            </a:r>
            <a:br>
              <a:rPr lang="en-US" baseline="0" dirty="0" smtClean="0"/>
            </a:br>
            <a:r>
              <a:rPr lang="en-US" baseline="0" dirty="0" smtClean="0"/>
              <a:t>Fine Motor Skills:  Coloring, stringing beads, sorting small objects, gluing objects, painting. Use of hand over hand instructions is helpful in some of these activities as a way to help children begin to master the specific skill.</a:t>
            </a:r>
          </a:p>
          <a:p>
            <a:endParaRPr lang="en-US" baseline="0" dirty="0" smtClean="0"/>
          </a:p>
          <a:p>
            <a:r>
              <a:rPr lang="en-US" baseline="0" dirty="0" smtClean="0"/>
              <a:t>Receptive Language skills or Oral Communication: naming objects, asking for things, responding to questions, pointing to objects as they are named, following oral directions, working together and addressing others.  Modeling good communication, having high expectations, setting clear boundaries, provide meaningful reinforcement and help build skills.</a:t>
            </a:r>
          </a:p>
          <a:p>
            <a:endParaRPr lang="en-US" baseline="0" dirty="0" smtClean="0"/>
          </a:p>
          <a:p>
            <a:r>
              <a:rPr lang="en-US" baseline="0" dirty="0" smtClean="0"/>
              <a:t>Kinesthetic Awareness: shaking maraca, beating drums tossing bean bags, walking a labyrinth, walking on the balance beam, negotiating a maze. Every part of every session presents an opportunity to engage this sense and foster an awareness of the body in space.</a:t>
            </a:r>
          </a:p>
          <a:p>
            <a:endParaRPr lang="en-US" baseline="0" dirty="0" smtClean="0"/>
          </a:p>
          <a:p>
            <a:r>
              <a:rPr lang="en-US" baseline="0" dirty="0" smtClean="0"/>
              <a:t>Tactile Sensitivity: searching for objects in buckets of dry rice, birdseed, husks, shredded wheat, free play in water or sand table, planting in soil, making bricks of mud, finger painting, etc. Be sure to communicate with parents about the tactile defensiveness needs of their child before proceeding with these kinds of activities.</a:t>
            </a:r>
            <a:endParaRPr lang="en-US" dirty="0"/>
          </a:p>
        </p:txBody>
      </p:sp>
      <p:sp>
        <p:nvSpPr>
          <p:cNvPr id="4" name="Slide Number Placeholder 3"/>
          <p:cNvSpPr>
            <a:spLocks noGrp="1"/>
          </p:cNvSpPr>
          <p:nvPr>
            <p:ph type="sldNum" sz="quarter" idx="10"/>
          </p:nvPr>
        </p:nvSpPr>
        <p:spPr/>
        <p:txBody>
          <a:bodyPr/>
          <a:lstStyle/>
          <a:p>
            <a:fld id="{A9D9E95F-AAC0-6F4F-B1B7-08B332D2E094}" type="slidenum">
              <a:rPr lang="en-US" smtClean="0"/>
              <a:t>29</a:t>
            </a:fld>
            <a:endParaRPr lang="en-US"/>
          </a:p>
        </p:txBody>
      </p:sp>
    </p:spTree>
    <p:extLst>
      <p:ext uri="{BB962C8B-B14F-4D97-AF65-F5344CB8AC3E}">
        <p14:creationId xmlns:p14="http://schemas.microsoft.com/office/powerpoint/2010/main" val="402291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1-Be Appealing	2-Mind you own business	3-Let sleeping dragons(or any other living thing) lie.      4-Take only</a:t>
            </a:r>
            <a:r>
              <a:rPr lang="en-US" baseline="0" dirty="0" smtClean="0"/>
              <a:t> your </a:t>
            </a:r>
            <a:r>
              <a:rPr lang="en-US" dirty="0" smtClean="0"/>
              <a:t> share.</a:t>
            </a:r>
            <a:r>
              <a:rPr lang="en-US" baseline="0" dirty="0" smtClean="0"/>
              <a:t> (take only what is yours)  5-Don’t make a mountain out of a mole hill (Don’t make a big deal out things that don’t matter)</a:t>
            </a:r>
            <a:r>
              <a:rPr lang="en-US" dirty="0" smtClean="0"/>
              <a:t>   6-Take no for an answer if the challenge is not accepted.</a:t>
            </a:r>
            <a:r>
              <a:rPr lang="en-US" baseline="0" dirty="0" smtClean="0"/>
              <a:t>   7-Don’t get mad at people for being slightly abnormal   8-Deal with certain things you many not like   9-  Be responsible.   10-Respect other people’s opinions.</a:t>
            </a:r>
            <a:r>
              <a:rPr lang="en-US" dirty="0" smtClean="0"/>
              <a:t> </a:t>
            </a:r>
            <a:endParaRPr lang="en-US" dirty="0"/>
          </a:p>
        </p:txBody>
      </p:sp>
      <p:sp>
        <p:nvSpPr>
          <p:cNvPr id="4" name="Slide Number Placeholder 3"/>
          <p:cNvSpPr>
            <a:spLocks noGrp="1"/>
          </p:cNvSpPr>
          <p:nvPr>
            <p:ph type="sldNum" sz="quarter" idx="10"/>
          </p:nvPr>
        </p:nvSpPr>
        <p:spPr/>
        <p:txBody>
          <a:bodyPr/>
          <a:lstStyle/>
          <a:p>
            <a:fld id="{0223F172-BDD3-4D42-BDC6-45600C411E78}" type="slidenum">
              <a:rPr lang="en-US" smtClean="0"/>
              <a:t>32</a:t>
            </a:fld>
            <a:endParaRPr lang="en-US"/>
          </a:p>
        </p:txBody>
      </p:sp>
    </p:spTree>
    <p:extLst>
      <p:ext uri="{BB962C8B-B14F-4D97-AF65-F5344CB8AC3E}">
        <p14:creationId xmlns:p14="http://schemas.microsoft.com/office/powerpoint/2010/main" val="1920331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again depends on your site or your congregation.  At our first site I used </a:t>
            </a:r>
            <a:r>
              <a:rPr lang="en-US" i="1" dirty="0" err="1" smtClean="0"/>
              <a:t>Jesu</a:t>
            </a:r>
            <a:r>
              <a:rPr lang="en-US" i="1" dirty="0" smtClean="0"/>
              <a:t>, </a:t>
            </a:r>
            <a:r>
              <a:rPr lang="en-US" i="1" dirty="0" err="1" smtClean="0"/>
              <a:t>Jesu</a:t>
            </a:r>
            <a:r>
              <a:rPr lang="en-US" i="1" dirty="0" smtClean="0"/>
              <a:t> </a:t>
            </a:r>
            <a:r>
              <a:rPr lang="en-US" dirty="0" smtClean="0"/>
              <a:t>to signal</a:t>
            </a:r>
            <a:r>
              <a:rPr lang="en-US" baseline="0" dirty="0" smtClean="0"/>
              <a:t> that it was time to re-gather and create our altar space.  If a game was appropriate it would be done while the celebrant was creating the altar and preparing.  Examples:  Jesus Says, version of Simon Says….. </a:t>
            </a:r>
            <a:endParaRPr lang="en-US" dirty="0"/>
          </a:p>
        </p:txBody>
      </p:sp>
      <p:sp>
        <p:nvSpPr>
          <p:cNvPr id="4" name="Slide Number Placeholder 3"/>
          <p:cNvSpPr>
            <a:spLocks noGrp="1"/>
          </p:cNvSpPr>
          <p:nvPr>
            <p:ph type="sldNum" sz="quarter" idx="10"/>
          </p:nvPr>
        </p:nvSpPr>
        <p:spPr/>
        <p:txBody>
          <a:bodyPr/>
          <a:lstStyle/>
          <a:p>
            <a:fld id="{0223F172-BDD3-4D42-BDC6-45600C411E78}" type="slidenum">
              <a:rPr lang="en-US" smtClean="0"/>
              <a:t>33</a:t>
            </a:fld>
            <a:endParaRPr lang="en-US"/>
          </a:p>
        </p:txBody>
      </p:sp>
    </p:spTree>
    <p:extLst>
      <p:ext uri="{BB962C8B-B14F-4D97-AF65-F5344CB8AC3E}">
        <p14:creationId xmlns:p14="http://schemas.microsoft.com/office/powerpoint/2010/main" val="541457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D9E95F-AAC0-6F4F-B1B7-08B332D2E094}" type="slidenum">
              <a:rPr lang="en-US" smtClean="0"/>
              <a:t>37</a:t>
            </a:fld>
            <a:endParaRPr lang="en-US"/>
          </a:p>
        </p:txBody>
      </p:sp>
    </p:spTree>
    <p:extLst>
      <p:ext uri="{BB962C8B-B14F-4D97-AF65-F5344CB8AC3E}">
        <p14:creationId xmlns:p14="http://schemas.microsoft.com/office/powerpoint/2010/main" val="215785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a:cs typeface="Times New Roman"/>
              </a:rPr>
              <a:t>The world-famous </a:t>
            </a:r>
            <a:r>
              <a:rPr lang="en-US" dirty="0" err="1" smtClean="0">
                <a:latin typeface="Times New Roman"/>
                <a:cs typeface="Times New Roman"/>
              </a:rPr>
              <a:t>Dr</a:t>
            </a:r>
            <a:r>
              <a:rPr lang="en-US" dirty="0" smtClean="0">
                <a:latin typeface="Times New Roman"/>
                <a:cs typeface="Times New Roman"/>
              </a:rPr>
              <a:t> Temple </a:t>
            </a:r>
            <a:r>
              <a:rPr lang="en-US" dirty="0" err="1" smtClean="0">
                <a:latin typeface="Times New Roman"/>
                <a:cs typeface="Times New Roman"/>
              </a:rPr>
              <a:t>Grandin</a:t>
            </a:r>
            <a:r>
              <a:rPr lang="en-US" dirty="0" smtClean="0">
                <a:latin typeface="Times New Roman"/>
                <a:cs typeface="Times New Roman"/>
              </a:rPr>
              <a:t>, who is autistic, explained that an autistic mind is</a:t>
            </a:r>
            <a:r>
              <a:rPr lang="en-US" baseline="0" dirty="0" smtClean="0">
                <a:latin typeface="Times New Roman"/>
                <a:cs typeface="Times New Roman"/>
              </a:rPr>
              <a:t> </a:t>
            </a:r>
            <a:r>
              <a:rPr lang="en-US" dirty="0" smtClean="0">
                <a:latin typeface="Times New Roman"/>
                <a:cs typeface="Times New Roman"/>
              </a:rPr>
              <a:t>like an office building, in which the accounts and engineering department got all the phone lines, and the people in sales and marketing didn’t really get any at all. In simple terms, it could be described like this:</a:t>
            </a:r>
            <a:r>
              <a:rPr lang="en-US" baseline="0" dirty="0" smtClean="0">
                <a:latin typeface="Times New Roman"/>
                <a:cs typeface="Times New Roman"/>
              </a:rPr>
              <a:t> graphic by Diocese of Oxford, England (social responsibility)</a:t>
            </a:r>
            <a:endParaRPr lang="en-US" dirty="0" smtClean="0">
              <a:latin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fld id="{A9D9E95F-AAC0-6F4F-B1B7-08B332D2E094}" type="slidenum">
              <a:rPr lang="en-US" smtClean="0"/>
              <a:t>9</a:t>
            </a:fld>
            <a:endParaRPr lang="en-US"/>
          </a:p>
        </p:txBody>
      </p:sp>
    </p:spTree>
    <p:extLst>
      <p:ext uri="{BB962C8B-B14F-4D97-AF65-F5344CB8AC3E}">
        <p14:creationId xmlns:p14="http://schemas.microsoft.com/office/powerpoint/2010/main" val="2260048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(2/5/13 08:29) -----</a:t>
            </a:r>
          </a:p>
          <a:p>
            <a:r>
              <a:rPr lang="en-US" dirty="0"/>
              <a:t>LET'S TAKE A SHORT LOOK AT OUR TRADITIONAL WORSHIP THROUGH THE EYES OF A PERSON ON THE AUTISM SPECTRUM…..KEEP IN MIND THE CHARACTERISTICS WE HAVE JUST REVIEWED...</a:t>
            </a:r>
          </a:p>
        </p:txBody>
      </p:sp>
      <p:sp>
        <p:nvSpPr>
          <p:cNvPr id="4" name="Slide Number Placeholder 3"/>
          <p:cNvSpPr>
            <a:spLocks noGrp="1"/>
          </p:cNvSpPr>
          <p:nvPr>
            <p:ph type="sldNum" sz="quarter" idx="10"/>
          </p:nvPr>
        </p:nvSpPr>
        <p:spPr/>
        <p:txBody>
          <a:bodyPr/>
          <a:lstStyle/>
          <a:p>
            <a:fld id="{A9D9E95F-AAC0-6F4F-B1B7-08B332D2E094}" type="slidenum">
              <a:rPr lang="en-US" smtClean="0"/>
              <a:t>15</a:t>
            </a:fld>
            <a:endParaRPr lang="en-US"/>
          </a:p>
        </p:txBody>
      </p:sp>
    </p:spTree>
    <p:extLst>
      <p:ext uri="{BB962C8B-B14F-4D97-AF65-F5344CB8AC3E}">
        <p14:creationId xmlns:p14="http://schemas.microsoft.com/office/powerpoint/2010/main" val="2780611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(2/5/13 08:29) -----</a:t>
            </a:r>
          </a:p>
          <a:p>
            <a:r>
              <a:rPr lang="en-US"/>
              <a:t>DO YOU SEE ANY OBSTACILES IN THIS GATHERING PICTURE?</a:t>
            </a:r>
          </a:p>
        </p:txBody>
      </p:sp>
      <p:sp>
        <p:nvSpPr>
          <p:cNvPr id="4" name="Slide Number Placeholder 3"/>
          <p:cNvSpPr>
            <a:spLocks noGrp="1"/>
          </p:cNvSpPr>
          <p:nvPr>
            <p:ph type="sldNum" sz="quarter" idx="10"/>
          </p:nvPr>
        </p:nvSpPr>
        <p:spPr/>
        <p:txBody>
          <a:bodyPr/>
          <a:lstStyle/>
          <a:p>
            <a:fld id="{A9D9E95F-AAC0-6F4F-B1B7-08B332D2E094}" type="slidenum">
              <a:rPr lang="en-US" smtClean="0"/>
              <a:t>16</a:t>
            </a:fld>
            <a:endParaRPr lang="en-US"/>
          </a:p>
        </p:txBody>
      </p:sp>
    </p:spTree>
    <p:extLst>
      <p:ext uri="{BB962C8B-B14F-4D97-AF65-F5344CB8AC3E}">
        <p14:creationId xmlns:p14="http://schemas.microsoft.com/office/powerpoint/2010/main" val="3821352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Baskerville"/>
                <a:cs typeface="Baskerville"/>
              </a:rPr>
              <a:t>Handed a worship bulletin with one or more pieces of paper…possibly unable to read or understand the order of service…may have 	abbreviations that not understandable to others</a:t>
            </a:r>
          </a:p>
          <a:p>
            <a:r>
              <a:rPr lang="en-US" dirty="0" smtClean="0">
                <a:latin typeface="Baskerville"/>
                <a:cs typeface="Baskerville"/>
              </a:rPr>
              <a:t>	*Where to sit back/front/side</a:t>
            </a:r>
            <a:r>
              <a:rPr lang="en-US" baseline="0" dirty="0" smtClean="0">
                <a:latin typeface="Baskerville"/>
                <a:cs typeface="Baskerville"/>
              </a:rPr>
              <a:t>                </a:t>
            </a:r>
            <a:r>
              <a:rPr lang="en-US" dirty="0" smtClean="0">
                <a:latin typeface="Baskerville"/>
                <a:cs typeface="Baskerville"/>
              </a:rPr>
              <a:t>*Hard wood pews/chairs/padded chairs with material (pattern on material)</a:t>
            </a:r>
            <a:r>
              <a:rPr lang="en-US" baseline="0" dirty="0" smtClean="0">
                <a:latin typeface="Baskerville"/>
                <a:cs typeface="Baskerville"/>
              </a:rPr>
              <a:t>                        </a:t>
            </a:r>
            <a:r>
              <a:rPr lang="en-US" dirty="0" smtClean="0">
                <a:latin typeface="Baskerville"/>
                <a:cs typeface="Baskerville"/>
              </a:rPr>
              <a:t>*If someone speaks there is the social aspect…how to respond?</a:t>
            </a:r>
          </a:p>
          <a:p>
            <a:endParaRPr lang="en-US" dirty="0"/>
          </a:p>
          <a:p>
            <a:r>
              <a:rPr lang="en-US" dirty="0"/>
              <a:t>----- Meeting Notes (2/5/13 08:29) -----</a:t>
            </a:r>
          </a:p>
          <a:p>
            <a:r>
              <a:rPr lang="en-US" dirty="0"/>
              <a:t>NOW WHEN AND IF YOU CAN ACTUALLY GET TO THE DOOR HERE IS WHAT WE MEET.</a:t>
            </a:r>
          </a:p>
        </p:txBody>
      </p:sp>
      <p:sp>
        <p:nvSpPr>
          <p:cNvPr id="4" name="Slide Number Placeholder 3"/>
          <p:cNvSpPr>
            <a:spLocks noGrp="1"/>
          </p:cNvSpPr>
          <p:nvPr>
            <p:ph type="sldNum" sz="quarter" idx="10"/>
          </p:nvPr>
        </p:nvSpPr>
        <p:spPr/>
        <p:txBody>
          <a:bodyPr/>
          <a:lstStyle/>
          <a:p>
            <a:fld id="{A9D9E95F-AAC0-6F4F-B1B7-08B332D2E094}" type="slidenum">
              <a:rPr lang="en-US" smtClean="0"/>
              <a:t>17</a:t>
            </a:fld>
            <a:endParaRPr lang="en-US"/>
          </a:p>
        </p:txBody>
      </p:sp>
    </p:spTree>
    <p:extLst>
      <p:ext uri="{BB962C8B-B14F-4D97-AF65-F5344CB8AC3E}">
        <p14:creationId xmlns:p14="http://schemas.microsoft.com/office/powerpoint/2010/main" val="1640886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latin typeface="Baskerville"/>
                <a:cs typeface="Baskerville"/>
              </a:rPr>
              <a:t> *  </a:t>
            </a:r>
            <a:r>
              <a:rPr lang="en-US" sz="1200" dirty="0" smtClean="0">
                <a:solidFill>
                  <a:schemeClr val="tx1"/>
                </a:solidFill>
                <a:latin typeface="Times New Roman"/>
                <a:cs typeface="Times New Roman"/>
              </a:rPr>
              <a:t>What do I do when the music starts?</a:t>
            </a:r>
            <a:r>
              <a:rPr lang="en-US" sz="1200" baseline="0" dirty="0" smtClean="0">
                <a:solidFill>
                  <a:schemeClr val="tx1"/>
                </a:solidFill>
                <a:latin typeface="Times New Roman"/>
                <a:cs typeface="Times New Roman"/>
              </a:rPr>
              <a:t>              </a:t>
            </a:r>
            <a:r>
              <a:rPr lang="en-US" sz="1200" dirty="0" smtClean="0">
                <a:solidFill>
                  <a:schemeClr val="tx1"/>
                </a:solidFill>
                <a:latin typeface="Times New Roman"/>
                <a:cs typeface="Times New Roman"/>
              </a:rPr>
              <a:t>*Do I stand/sit/sing…Where do I find music?</a:t>
            </a:r>
            <a:r>
              <a:rPr lang="en-US" sz="1200" baseline="0" dirty="0" smtClean="0">
                <a:solidFill>
                  <a:schemeClr val="tx1"/>
                </a:solidFill>
                <a:latin typeface="Times New Roman"/>
                <a:cs typeface="Times New Roman"/>
              </a:rPr>
              <a:t>           </a:t>
            </a:r>
            <a:r>
              <a:rPr lang="en-US" sz="1200" dirty="0" smtClean="0">
                <a:solidFill>
                  <a:schemeClr val="tx1"/>
                </a:solidFill>
                <a:latin typeface="Times New Roman"/>
                <a:cs typeface="Times New Roman"/>
              </a:rPr>
              <a:t>*What book…number…do I need to</a:t>
            </a:r>
            <a:r>
              <a:rPr lang="en-US" sz="1200" baseline="0" dirty="0" smtClean="0">
                <a:solidFill>
                  <a:schemeClr val="tx1"/>
                </a:solidFill>
                <a:latin typeface="Times New Roman"/>
                <a:cs typeface="Times New Roman"/>
              </a:rPr>
              <a:t> </a:t>
            </a:r>
            <a:r>
              <a:rPr lang="en-US" sz="1200" dirty="0" smtClean="0">
                <a:solidFill>
                  <a:schemeClr val="tx1"/>
                </a:solidFill>
                <a:latin typeface="Times New Roman"/>
                <a:cs typeface="Times New Roman"/>
              </a:rPr>
              <a:t> sing…</a:t>
            </a:r>
            <a:br>
              <a:rPr lang="en-US" sz="1200" dirty="0" smtClean="0">
                <a:solidFill>
                  <a:schemeClr val="tx1"/>
                </a:solidFill>
                <a:latin typeface="Times New Roman"/>
                <a:cs typeface="Times New Roman"/>
              </a:rPr>
            </a:br>
            <a:endParaRPr lang="en-US" sz="1200" dirty="0" smtClean="0">
              <a:solidFill>
                <a:schemeClr val="tx1"/>
              </a:solidFill>
              <a:latin typeface="Times New Roman"/>
              <a:cs typeface="Times New Roman"/>
            </a:endParaRPr>
          </a:p>
          <a:p>
            <a:r>
              <a:rPr lang="en-US" sz="1200" dirty="0" smtClean="0">
                <a:solidFill>
                  <a:schemeClr val="tx1"/>
                </a:solidFill>
                <a:latin typeface="Times New Roman"/>
                <a:cs typeface="Times New Roman"/>
              </a:rPr>
              <a:t>*Possible sensitivity to sound?                  *Possible sensitivity to smell (use incense) </a:t>
            </a:r>
          </a:p>
          <a:p>
            <a:endParaRPr lang="en-US" dirty="0"/>
          </a:p>
        </p:txBody>
      </p:sp>
      <p:sp>
        <p:nvSpPr>
          <p:cNvPr id="4" name="Slide Number Placeholder 3"/>
          <p:cNvSpPr>
            <a:spLocks noGrp="1"/>
          </p:cNvSpPr>
          <p:nvPr>
            <p:ph type="sldNum" sz="quarter" idx="10"/>
          </p:nvPr>
        </p:nvSpPr>
        <p:spPr/>
        <p:txBody>
          <a:bodyPr/>
          <a:lstStyle/>
          <a:p>
            <a:fld id="{A9D9E95F-AAC0-6F4F-B1B7-08B332D2E094}" type="slidenum">
              <a:rPr lang="en-US" smtClean="0"/>
              <a:t>18</a:t>
            </a:fld>
            <a:endParaRPr lang="en-US"/>
          </a:p>
        </p:txBody>
      </p:sp>
    </p:spTree>
    <p:extLst>
      <p:ext uri="{BB962C8B-B14F-4D97-AF65-F5344CB8AC3E}">
        <p14:creationId xmlns:p14="http://schemas.microsoft.com/office/powerpoint/2010/main" val="91390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None/>
            </a:pPr>
            <a:r>
              <a:rPr lang="en-US" sz="1200" dirty="0" smtClean="0"/>
              <a:t>*</a:t>
            </a:r>
            <a:r>
              <a:rPr lang="en-US" sz="1200" dirty="0" smtClean="0">
                <a:latin typeface="Baskerville"/>
                <a:cs typeface="Baskerville"/>
              </a:rPr>
              <a:t>All readings are for auditory learners</a:t>
            </a:r>
            <a:r>
              <a:rPr lang="en-US" sz="1200" baseline="0" dirty="0" smtClean="0">
                <a:latin typeface="Baskerville"/>
                <a:cs typeface="Baskerville"/>
              </a:rPr>
              <a:t>                    </a:t>
            </a:r>
            <a:r>
              <a:rPr lang="en-US" sz="1200" dirty="0" smtClean="0">
                <a:latin typeface="Baskerville"/>
                <a:cs typeface="Baskerville"/>
              </a:rPr>
              <a:t>* Listeners must be quite and contained in a confined space</a:t>
            </a:r>
            <a:br>
              <a:rPr lang="en-US" sz="1200" dirty="0" smtClean="0">
                <a:latin typeface="Baskerville"/>
                <a:cs typeface="Baskerville"/>
              </a:rPr>
            </a:br>
            <a:r>
              <a:rPr lang="en-US" sz="1200" dirty="0" smtClean="0">
                <a:latin typeface="Baskerville"/>
                <a:cs typeface="Baskerville"/>
              </a:rPr>
              <a:t>*Readings are metaphoric ASD persons take everything literally</a:t>
            </a:r>
            <a:r>
              <a:rPr lang="en-US" sz="1200" baseline="0" dirty="0" smtClean="0">
                <a:latin typeface="Baskerville"/>
                <a:cs typeface="Baskerville"/>
              </a:rPr>
              <a:t>             </a:t>
            </a:r>
            <a:r>
              <a:rPr lang="en-US" sz="1200" dirty="0" smtClean="0">
                <a:latin typeface="Baskerville"/>
                <a:cs typeface="Baskerville"/>
              </a:rPr>
              <a:t>*Language in readings is not always modern</a:t>
            </a:r>
            <a:br>
              <a:rPr lang="en-US" sz="1200" dirty="0" smtClean="0">
                <a:latin typeface="Baskerville"/>
                <a:cs typeface="Baskerville"/>
              </a:rPr>
            </a:br>
            <a:r>
              <a:rPr lang="en-US" sz="1200" dirty="0" smtClean="0">
                <a:latin typeface="Baskerville"/>
                <a:cs typeface="Baskerville"/>
              </a:rPr>
              <a:t>*Readings are snippets of whole stories</a:t>
            </a:r>
            <a:r>
              <a:rPr lang="en-US" sz="1200" baseline="0" dirty="0" smtClean="0">
                <a:latin typeface="Baskerville"/>
                <a:cs typeface="Baskerville"/>
              </a:rPr>
              <a:t>                   </a:t>
            </a:r>
            <a:r>
              <a:rPr lang="en-US" sz="1200" dirty="0" smtClean="0">
                <a:latin typeface="Baskerville"/>
                <a:cs typeface="Baskerville"/>
              </a:rPr>
              <a:t>*Prayers of People, Confession, Creed~~~All Corporate Prayers….A person with ASD has little understanding of “The body”, “The whole”</a:t>
            </a:r>
            <a:r>
              <a:rPr lang="en-US" sz="1200" baseline="0" dirty="0" smtClean="0">
                <a:latin typeface="Baskerville"/>
                <a:cs typeface="Baskerville"/>
              </a:rPr>
              <a:t> </a:t>
            </a:r>
            <a:r>
              <a:rPr lang="en-US" sz="1200" dirty="0" smtClean="0">
                <a:latin typeface="Baskerville"/>
                <a:cs typeface="Baskerville"/>
              </a:rPr>
              <a:t>very individualized and literal-Do “</a:t>
            </a:r>
            <a:r>
              <a:rPr lang="en-US" sz="1200" u="sng" dirty="0" smtClean="0">
                <a:latin typeface="Baskerville"/>
                <a:cs typeface="Baskerville"/>
              </a:rPr>
              <a:t>I believe”</a:t>
            </a:r>
            <a:r>
              <a:rPr lang="en-US" sz="1200" dirty="0" smtClean="0">
                <a:latin typeface="Baskerville"/>
                <a:cs typeface="Baskerville"/>
              </a:rPr>
              <a:t> everything “we” are saying?</a:t>
            </a:r>
            <a:endParaRPr lang="en-US" sz="1200" u="sng" dirty="0" smtClean="0">
              <a:latin typeface="Baskerville"/>
              <a:cs typeface="Baskerville"/>
            </a:endParaRPr>
          </a:p>
          <a:p>
            <a:pPr marL="0" indent="0">
              <a:lnSpc>
                <a:spcPct val="100000"/>
              </a:lnSpc>
              <a:buNone/>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A9D9E95F-AAC0-6F4F-B1B7-08B332D2E094}" type="slidenum">
              <a:rPr lang="en-US" smtClean="0"/>
              <a:t>19</a:t>
            </a:fld>
            <a:endParaRPr lang="en-US"/>
          </a:p>
        </p:txBody>
      </p:sp>
    </p:spTree>
    <p:extLst>
      <p:ext uri="{BB962C8B-B14F-4D97-AF65-F5344CB8AC3E}">
        <p14:creationId xmlns:p14="http://schemas.microsoft.com/office/powerpoint/2010/main" val="1206495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latin typeface="Wingdings"/>
                <a:ea typeface="Wingdings"/>
                <a:cs typeface="Wingdings"/>
                <a:sym typeface="Wingdings"/>
              </a:rPr>
              <a:t></a:t>
            </a:r>
            <a:r>
              <a:rPr lang="en-US" sz="2800" dirty="0" smtClean="0"/>
              <a:t>Sign of the Peace</a:t>
            </a:r>
            <a:br>
              <a:rPr lang="en-US" sz="2800" dirty="0" smtClean="0"/>
            </a:br>
            <a:r>
              <a:rPr lang="en-US" sz="2800" dirty="0" smtClean="0"/>
              <a:t/>
            </a:r>
            <a:br>
              <a:rPr lang="en-US" sz="2800" dirty="0" smtClean="0"/>
            </a:br>
            <a:r>
              <a:rPr lang="en-US" sz="2800" dirty="0" smtClean="0"/>
              <a:t>*ASD person must now deal with social interaction-eye contact and the physical action of shaking hands plus the</a:t>
            </a:r>
            <a:r>
              <a:rPr lang="en-US" sz="2800" baseline="0" dirty="0" smtClean="0"/>
              <a:t> </a:t>
            </a:r>
            <a:r>
              <a:rPr lang="en-US" sz="2800" dirty="0" smtClean="0"/>
              <a:t>verbal exchange…touching!...</a:t>
            </a:r>
            <a:r>
              <a:rPr lang="en-US" sz="2800" baseline="0" dirty="0" smtClean="0"/>
              <a:t>      </a:t>
            </a:r>
            <a:r>
              <a:rPr lang="en-US" sz="2800" dirty="0" smtClean="0"/>
              <a:t>“What do I say”</a:t>
            </a:r>
            <a:br>
              <a:rPr lang="en-US" sz="2800" dirty="0" smtClean="0"/>
            </a:br>
            <a:endParaRPr lang="en-US" sz="2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latin typeface="Wingdings"/>
                <a:ea typeface="Wingdings"/>
                <a:cs typeface="Wingdings"/>
                <a:sym typeface="Wingdings"/>
              </a:rPr>
              <a:t></a:t>
            </a:r>
            <a:r>
              <a:rPr lang="en-US" sz="2800" dirty="0" smtClean="0"/>
              <a:t>Offertory</a:t>
            </a:r>
            <a:r>
              <a:rPr lang="en-US" sz="2800" baseline="0" dirty="0" smtClean="0"/>
              <a:t>      </a:t>
            </a:r>
            <a:r>
              <a:rPr lang="en-US" sz="2800" dirty="0" smtClean="0"/>
              <a:t>*More music…..plate passed to me?  It has money in it?  Must touch plate…It has money in it…is it for me?            Do I have to find some money and put it in the plate?          For what reason?</a:t>
            </a:r>
          </a:p>
          <a:p>
            <a:endParaRPr lang="en-US" sz="2800" dirty="0" smtClean="0"/>
          </a:p>
        </p:txBody>
      </p:sp>
      <p:sp>
        <p:nvSpPr>
          <p:cNvPr id="4" name="Slide Number Placeholder 3"/>
          <p:cNvSpPr>
            <a:spLocks noGrp="1"/>
          </p:cNvSpPr>
          <p:nvPr>
            <p:ph type="sldNum" sz="quarter" idx="10"/>
          </p:nvPr>
        </p:nvSpPr>
        <p:spPr/>
        <p:txBody>
          <a:bodyPr/>
          <a:lstStyle/>
          <a:p>
            <a:fld id="{A9D9E95F-AAC0-6F4F-B1B7-08B332D2E094}" type="slidenum">
              <a:rPr lang="en-US" smtClean="0"/>
              <a:t>20</a:t>
            </a:fld>
            <a:endParaRPr lang="en-US"/>
          </a:p>
        </p:txBody>
      </p:sp>
    </p:spTree>
    <p:extLst>
      <p:ext uri="{BB962C8B-B14F-4D97-AF65-F5344CB8AC3E}">
        <p14:creationId xmlns:p14="http://schemas.microsoft.com/office/powerpoint/2010/main" val="3457665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solidFill>
                  <a:schemeClr val="accent6">
                    <a:lumMod val="50000"/>
                  </a:schemeClr>
                </a:solidFill>
              </a:rPr>
              <a:t>“I AM TOTALLY EXHAUSTED BY NOW”</a:t>
            </a:r>
          </a:p>
          <a:p>
            <a:pPr algn="ctr"/>
            <a:endParaRPr lang="en-US" dirty="0" smtClean="0"/>
          </a:p>
          <a:p>
            <a:r>
              <a:rPr lang="en-US" dirty="0" smtClean="0">
                <a:latin typeface="Wingdings"/>
                <a:ea typeface="Wingdings"/>
                <a:cs typeface="Wingdings"/>
                <a:sym typeface="Wingdings"/>
              </a:rPr>
              <a:t></a:t>
            </a:r>
            <a:r>
              <a:rPr lang="en-US" dirty="0" smtClean="0"/>
              <a:t>Eucharistic Prayer     * Do I stand-sit-kneel (people are doing all 3 which is correct?)</a:t>
            </a:r>
            <a:r>
              <a:rPr lang="en-US" baseline="0" dirty="0" smtClean="0"/>
              <a:t>     </a:t>
            </a:r>
            <a:r>
              <a:rPr lang="en-US" dirty="0" smtClean="0"/>
              <a:t>* It is all verbal…with possible music</a:t>
            </a:r>
            <a:r>
              <a:rPr lang="en-US" baseline="0" dirty="0" smtClean="0"/>
              <a:t>            </a:t>
            </a:r>
            <a:r>
              <a:rPr lang="en-US" dirty="0" smtClean="0"/>
              <a:t>* I take things literally…. “this is my body” “this is</a:t>
            </a:r>
            <a:r>
              <a:rPr lang="en-US" baseline="0" dirty="0" smtClean="0"/>
              <a:t> </a:t>
            </a:r>
            <a:r>
              <a:rPr lang="en-US" dirty="0" smtClean="0"/>
              <a:t>my blood” </a:t>
            </a:r>
            <a:r>
              <a:rPr lang="en-US" baseline="0" dirty="0" smtClean="0"/>
              <a:t>           </a:t>
            </a:r>
            <a:r>
              <a:rPr lang="en-US" dirty="0" smtClean="0"/>
              <a:t>*All visual clues are metaphors</a:t>
            </a:r>
            <a:br>
              <a:rPr lang="en-US" dirty="0" smtClean="0"/>
            </a:br>
            <a:r>
              <a:rPr lang="en-US" dirty="0" smtClean="0"/>
              <a:t/>
            </a:r>
            <a:br>
              <a:rPr lang="en-US" dirty="0" smtClean="0"/>
            </a:br>
            <a:r>
              <a:rPr lang="en-US" dirty="0" smtClean="0"/>
              <a:t>Movement to Altar to Receive!!!!</a:t>
            </a:r>
            <a:r>
              <a:rPr lang="en-US" baseline="0" dirty="0" smtClean="0"/>
              <a:t>          </a:t>
            </a:r>
            <a:r>
              <a:rPr lang="en-US" dirty="0" smtClean="0"/>
              <a:t>*Where are people going….what are they doing?</a:t>
            </a:r>
          </a:p>
          <a:p>
            <a:pPr marL="0" indent="0">
              <a:buNone/>
            </a:pPr>
            <a:r>
              <a:rPr lang="en-US" dirty="0" smtClean="0"/>
              <a:t> *</a:t>
            </a:r>
            <a:r>
              <a:rPr lang="en-US" dirty="0" err="1" smtClean="0"/>
              <a:t>Again..do</a:t>
            </a:r>
            <a:r>
              <a:rPr lang="en-US" dirty="0" smtClean="0"/>
              <a:t> I stand, kneel….dipping something…	hands out….what am I drinking….I’m touching 	something everyone else is….if I don’t want 	this…I see the priest touching foreheads…do I 	want to be touched?</a:t>
            </a:r>
          </a:p>
          <a:p>
            <a:pPr marL="0" indent="0">
              <a:buNone/>
            </a:pPr>
            <a:r>
              <a:rPr lang="en-US" dirty="0" smtClean="0"/>
              <a:t>	</a:t>
            </a:r>
            <a:br>
              <a:rPr lang="en-US" dirty="0" smtClean="0"/>
            </a:br>
            <a:r>
              <a:rPr lang="en-US" dirty="0" smtClean="0"/>
              <a:t>*Back to pew….Which is it?</a:t>
            </a:r>
            <a:r>
              <a:rPr lang="en-US" baseline="0" dirty="0" smtClean="0"/>
              <a:t>          </a:t>
            </a:r>
            <a:r>
              <a:rPr lang="en-US" dirty="0" smtClean="0"/>
              <a:t>Sensitivity to taste-touch-food-people close around you-music……</a:t>
            </a:r>
          </a:p>
          <a:p>
            <a:r>
              <a:rPr lang="en-US" dirty="0" smtClean="0"/>
              <a:t>	</a:t>
            </a:r>
            <a:endParaRPr lang="en-US" dirty="0"/>
          </a:p>
        </p:txBody>
      </p:sp>
      <p:sp>
        <p:nvSpPr>
          <p:cNvPr id="4" name="Slide Number Placeholder 3"/>
          <p:cNvSpPr>
            <a:spLocks noGrp="1"/>
          </p:cNvSpPr>
          <p:nvPr>
            <p:ph type="sldNum" sz="quarter" idx="10"/>
          </p:nvPr>
        </p:nvSpPr>
        <p:spPr/>
        <p:txBody>
          <a:bodyPr/>
          <a:lstStyle/>
          <a:p>
            <a:fld id="{A9D9E95F-AAC0-6F4F-B1B7-08B332D2E094}" type="slidenum">
              <a:rPr lang="en-US" smtClean="0"/>
              <a:t>21</a:t>
            </a:fld>
            <a:endParaRPr lang="en-US"/>
          </a:p>
        </p:txBody>
      </p:sp>
    </p:spTree>
    <p:extLst>
      <p:ext uri="{BB962C8B-B14F-4D97-AF65-F5344CB8AC3E}">
        <p14:creationId xmlns:p14="http://schemas.microsoft.com/office/powerpoint/2010/main" val="62505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3ADEBF-88A8-6E41-AA7E-6840EDC06F72}" type="datetimeFigureOut">
              <a:rPr lang="en-US" smtClean="0"/>
              <a:t>2/16/14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8FB54-D90C-8E47-952A-CD5CD0A7550A}" type="slidenum">
              <a:rPr lang="en-US" smtClean="0"/>
              <a:t>‹#›</a:t>
            </a:fld>
            <a:endParaRPr lang="en-US"/>
          </a:p>
        </p:txBody>
      </p:sp>
    </p:spTree>
    <p:extLst>
      <p:ext uri="{BB962C8B-B14F-4D97-AF65-F5344CB8AC3E}">
        <p14:creationId xmlns:p14="http://schemas.microsoft.com/office/powerpoint/2010/main" val="3975933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ADEBF-88A8-6E41-AA7E-6840EDC06F72}" type="datetimeFigureOut">
              <a:rPr lang="en-US" smtClean="0"/>
              <a:t>2/16/14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8FB54-D90C-8E47-952A-CD5CD0A7550A}" type="slidenum">
              <a:rPr lang="en-US" smtClean="0"/>
              <a:t>‹#›</a:t>
            </a:fld>
            <a:endParaRPr lang="en-US"/>
          </a:p>
        </p:txBody>
      </p:sp>
    </p:spTree>
    <p:extLst>
      <p:ext uri="{BB962C8B-B14F-4D97-AF65-F5344CB8AC3E}">
        <p14:creationId xmlns:p14="http://schemas.microsoft.com/office/powerpoint/2010/main" val="375514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ADEBF-88A8-6E41-AA7E-6840EDC06F72}" type="datetimeFigureOut">
              <a:rPr lang="en-US" smtClean="0"/>
              <a:t>2/16/14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8FB54-D90C-8E47-952A-CD5CD0A7550A}" type="slidenum">
              <a:rPr lang="en-US" smtClean="0"/>
              <a:t>‹#›</a:t>
            </a:fld>
            <a:endParaRPr lang="en-US"/>
          </a:p>
        </p:txBody>
      </p:sp>
    </p:spTree>
    <p:extLst>
      <p:ext uri="{BB962C8B-B14F-4D97-AF65-F5344CB8AC3E}">
        <p14:creationId xmlns:p14="http://schemas.microsoft.com/office/powerpoint/2010/main" val="1994608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ADEBF-88A8-6E41-AA7E-6840EDC06F72}" type="datetimeFigureOut">
              <a:rPr lang="en-US" smtClean="0"/>
              <a:t>2/16/14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8FB54-D90C-8E47-952A-CD5CD0A7550A}" type="slidenum">
              <a:rPr lang="en-US" smtClean="0"/>
              <a:t>‹#›</a:t>
            </a:fld>
            <a:endParaRPr lang="en-US"/>
          </a:p>
        </p:txBody>
      </p:sp>
    </p:spTree>
    <p:extLst>
      <p:ext uri="{BB962C8B-B14F-4D97-AF65-F5344CB8AC3E}">
        <p14:creationId xmlns:p14="http://schemas.microsoft.com/office/powerpoint/2010/main" val="2835650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3ADEBF-88A8-6E41-AA7E-6840EDC06F72}" type="datetimeFigureOut">
              <a:rPr lang="en-US" smtClean="0"/>
              <a:t>2/16/14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8FB54-D90C-8E47-952A-CD5CD0A7550A}" type="slidenum">
              <a:rPr lang="en-US" smtClean="0"/>
              <a:t>‹#›</a:t>
            </a:fld>
            <a:endParaRPr lang="en-US"/>
          </a:p>
        </p:txBody>
      </p:sp>
    </p:spTree>
    <p:extLst>
      <p:ext uri="{BB962C8B-B14F-4D97-AF65-F5344CB8AC3E}">
        <p14:creationId xmlns:p14="http://schemas.microsoft.com/office/powerpoint/2010/main" val="2549568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3ADEBF-88A8-6E41-AA7E-6840EDC06F72}" type="datetimeFigureOut">
              <a:rPr lang="en-US" smtClean="0"/>
              <a:t>2/16/14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38FB54-D90C-8E47-952A-CD5CD0A7550A}" type="slidenum">
              <a:rPr lang="en-US" smtClean="0"/>
              <a:t>‹#›</a:t>
            </a:fld>
            <a:endParaRPr lang="en-US"/>
          </a:p>
        </p:txBody>
      </p:sp>
    </p:spTree>
    <p:extLst>
      <p:ext uri="{BB962C8B-B14F-4D97-AF65-F5344CB8AC3E}">
        <p14:creationId xmlns:p14="http://schemas.microsoft.com/office/powerpoint/2010/main" val="2750171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3ADEBF-88A8-6E41-AA7E-6840EDC06F72}" type="datetimeFigureOut">
              <a:rPr lang="en-US" smtClean="0"/>
              <a:t>2/16/14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38FB54-D90C-8E47-952A-CD5CD0A7550A}" type="slidenum">
              <a:rPr lang="en-US" smtClean="0"/>
              <a:t>‹#›</a:t>
            </a:fld>
            <a:endParaRPr lang="en-US"/>
          </a:p>
        </p:txBody>
      </p:sp>
    </p:spTree>
    <p:extLst>
      <p:ext uri="{BB962C8B-B14F-4D97-AF65-F5344CB8AC3E}">
        <p14:creationId xmlns:p14="http://schemas.microsoft.com/office/powerpoint/2010/main" val="1894816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3ADEBF-88A8-6E41-AA7E-6840EDC06F72}" type="datetimeFigureOut">
              <a:rPr lang="en-US" smtClean="0"/>
              <a:t>2/16/14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38FB54-D90C-8E47-952A-CD5CD0A7550A}" type="slidenum">
              <a:rPr lang="en-US" smtClean="0"/>
              <a:t>‹#›</a:t>
            </a:fld>
            <a:endParaRPr lang="en-US"/>
          </a:p>
        </p:txBody>
      </p:sp>
    </p:spTree>
    <p:extLst>
      <p:ext uri="{BB962C8B-B14F-4D97-AF65-F5344CB8AC3E}">
        <p14:creationId xmlns:p14="http://schemas.microsoft.com/office/powerpoint/2010/main" val="4124171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ADEBF-88A8-6E41-AA7E-6840EDC06F72}" type="datetimeFigureOut">
              <a:rPr lang="en-US" smtClean="0"/>
              <a:t>2/16/14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38FB54-D90C-8E47-952A-CD5CD0A7550A}" type="slidenum">
              <a:rPr lang="en-US" smtClean="0"/>
              <a:t>‹#›</a:t>
            </a:fld>
            <a:endParaRPr lang="en-US"/>
          </a:p>
        </p:txBody>
      </p:sp>
    </p:spTree>
    <p:extLst>
      <p:ext uri="{BB962C8B-B14F-4D97-AF65-F5344CB8AC3E}">
        <p14:creationId xmlns:p14="http://schemas.microsoft.com/office/powerpoint/2010/main" val="3227580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3ADEBF-88A8-6E41-AA7E-6840EDC06F72}" type="datetimeFigureOut">
              <a:rPr lang="en-US" smtClean="0"/>
              <a:t>2/16/14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38FB54-D90C-8E47-952A-CD5CD0A7550A}" type="slidenum">
              <a:rPr lang="en-US" smtClean="0"/>
              <a:t>‹#›</a:t>
            </a:fld>
            <a:endParaRPr lang="en-US"/>
          </a:p>
        </p:txBody>
      </p:sp>
    </p:spTree>
    <p:extLst>
      <p:ext uri="{BB962C8B-B14F-4D97-AF65-F5344CB8AC3E}">
        <p14:creationId xmlns:p14="http://schemas.microsoft.com/office/powerpoint/2010/main" val="904408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3ADEBF-88A8-6E41-AA7E-6840EDC06F72}" type="datetimeFigureOut">
              <a:rPr lang="en-US" smtClean="0"/>
              <a:t>2/16/14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38FB54-D90C-8E47-952A-CD5CD0A7550A}" type="slidenum">
              <a:rPr lang="en-US" smtClean="0"/>
              <a:t>‹#›</a:t>
            </a:fld>
            <a:endParaRPr lang="en-US"/>
          </a:p>
        </p:txBody>
      </p:sp>
    </p:spTree>
    <p:extLst>
      <p:ext uri="{BB962C8B-B14F-4D97-AF65-F5344CB8AC3E}">
        <p14:creationId xmlns:p14="http://schemas.microsoft.com/office/powerpoint/2010/main" val="13434012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ADEBF-88A8-6E41-AA7E-6840EDC06F72}" type="datetimeFigureOut">
              <a:rPr lang="en-US" smtClean="0"/>
              <a:t>2/16/14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38FB54-D90C-8E47-952A-CD5CD0A7550A}" type="slidenum">
              <a:rPr lang="en-US" smtClean="0"/>
              <a:t>‹#›</a:t>
            </a:fld>
            <a:endParaRPr lang="en-US"/>
          </a:p>
        </p:txBody>
      </p:sp>
    </p:spTree>
    <p:extLst>
      <p:ext uri="{BB962C8B-B14F-4D97-AF65-F5344CB8AC3E}">
        <p14:creationId xmlns:p14="http://schemas.microsoft.com/office/powerpoint/2010/main" val="1266821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5"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 Id="rId3" Type="http://schemas.openxmlformats.org/officeDocument/2006/relationships/image" Target="../media/image24.emf"/></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 Id="rId3" Type="http://schemas.openxmlformats.org/officeDocument/2006/relationships/image" Target="../media/image40.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 Id="rId3" Type="http://schemas.openxmlformats.org/officeDocument/2006/relationships/image" Target="../media/image4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 Id="rId3" Type="http://schemas.openxmlformats.org/officeDocument/2006/relationships/image" Target="../media/image44.emf"/></Relationships>
</file>

<file path=ppt/slides/_rels/slide37.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43170" y="476217"/>
            <a:ext cx="3611955" cy="5516162"/>
          </a:xfrm>
        </p:spPr>
        <p:txBody>
          <a:bodyPr>
            <a:normAutofit lnSpcReduction="10000"/>
          </a:bodyPr>
          <a:lstStyle/>
          <a:p>
            <a:r>
              <a:rPr lang="en-US" b="1" dirty="0" smtClean="0">
                <a:solidFill>
                  <a:schemeClr val="tx1">
                    <a:lumMod val="50000"/>
                    <a:lumOff val="50000"/>
                  </a:schemeClr>
                </a:solidFill>
                <a:latin typeface="Batang" pitchFamily="18" charset="-127"/>
                <a:ea typeface="Batang" pitchFamily="18" charset="-127"/>
              </a:rPr>
              <a:t>A Church experience for all learning types</a:t>
            </a:r>
            <a:br>
              <a:rPr lang="en-US" b="1" dirty="0" smtClean="0">
                <a:solidFill>
                  <a:schemeClr val="tx1">
                    <a:lumMod val="50000"/>
                    <a:lumOff val="50000"/>
                  </a:schemeClr>
                </a:solidFill>
                <a:latin typeface="Batang" pitchFamily="18" charset="-127"/>
                <a:ea typeface="Batang" pitchFamily="18" charset="-127"/>
              </a:rPr>
            </a:br>
            <a:r>
              <a:rPr lang="en-US" b="1" dirty="0" smtClean="0">
                <a:solidFill>
                  <a:schemeClr val="tx1">
                    <a:lumMod val="50000"/>
                    <a:lumOff val="50000"/>
                  </a:schemeClr>
                </a:solidFill>
                <a:latin typeface="Batang" pitchFamily="18" charset="-127"/>
                <a:ea typeface="Batang" pitchFamily="18" charset="-127"/>
              </a:rPr>
              <a:t/>
            </a:r>
            <a:br>
              <a:rPr lang="en-US" b="1" dirty="0" smtClean="0">
                <a:solidFill>
                  <a:schemeClr val="tx1">
                    <a:lumMod val="50000"/>
                    <a:lumOff val="50000"/>
                  </a:schemeClr>
                </a:solidFill>
                <a:latin typeface="Batang" pitchFamily="18" charset="-127"/>
                <a:ea typeface="Batang" pitchFamily="18" charset="-127"/>
              </a:rPr>
            </a:br>
            <a:r>
              <a:rPr lang="en-US" b="1" dirty="0" smtClean="0">
                <a:solidFill>
                  <a:schemeClr val="tx1">
                    <a:lumMod val="50000"/>
                    <a:lumOff val="50000"/>
                  </a:schemeClr>
                </a:solidFill>
                <a:latin typeface="Batang" pitchFamily="18" charset="-127"/>
                <a:ea typeface="Batang" pitchFamily="18" charset="-127"/>
              </a:rPr>
              <a:t>A place to dance, draw, wiggle and rest in God</a:t>
            </a:r>
            <a:br>
              <a:rPr lang="en-US" b="1" dirty="0" smtClean="0">
                <a:solidFill>
                  <a:schemeClr val="tx1">
                    <a:lumMod val="50000"/>
                    <a:lumOff val="50000"/>
                  </a:schemeClr>
                </a:solidFill>
                <a:latin typeface="Batang" pitchFamily="18" charset="-127"/>
                <a:ea typeface="Batang" pitchFamily="18" charset="-127"/>
              </a:rPr>
            </a:br>
            <a:r>
              <a:rPr lang="en-US" b="1" dirty="0" smtClean="0">
                <a:solidFill>
                  <a:schemeClr val="tx1">
                    <a:lumMod val="50000"/>
                    <a:lumOff val="50000"/>
                  </a:schemeClr>
                </a:solidFill>
                <a:latin typeface="Batang" pitchFamily="18" charset="-127"/>
                <a:ea typeface="Batang" pitchFamily="18" charset="-127"/>
              </a:rPr>
              <a:t/>
            </a:r>
            <a:br>
              <a:rPr lang="en-US" b="1" dirty="0" smtClean="0">
                <a:solidFill>
                  <a:schemeClr val="tx1">
                    <a:lumMod val="50000"/>
                    <a:lumOff val="50000"/>
                  </a:schemeClr>
                </a:solidFill>
                <a:latin typeface="Batang" pitchFamily="18" charset="-127"/>
                <a:ea typeface="Batang" pitchFamily="18" charset="-127"/>
              </a:rPr>
            </a:br>
            <a:r>
              <a:rPr lang="en-US" b="1" dirty="0" smtClean="0">
                <a:solidFill>
                  <a:schemeClr val="tx1">
                    <a:lumMod val="50000"/>
                    <a:lumOff val="50000"/>
                  </a:schemeClr>
                </a:solidFill>
                <a:latin typeface="Batang" pitchFamily="18" charset="-127"/>
                <a:ea typeface="Batang" pitchFamily="18" charset="-127"/>
              </a:rPr>
              <a:t>“Let the little children come unto me. ” </a:t>
            </a:r>
            <a:r>
              <a:rPr lang="en-US" b="1" dirty="0" err="1" smtClean="0">
                <a:solidFill>
                  <a:schemeClr val="tx1">
                    <a:lumMod val="50000"/>
                    <a:lumOff val="50000"/>
                  </a:schemeClr>
                </a:solidFill>
                <a:latin typeface="Batang" pitchFamily="18" charset="-127"/>
                <a:ea typeface="Batang" pitchFamily="18" charset="-127"/>
              </a:rPr>
              <a:t>Lk</a:t>
            </a:r>
            <a:r>
              <a:rPr lang="en-US" b="1" dirty="0" smtClean="0">
                <a:solidFill>
                  <a:schemeClr val="tx1">
                    <a:lumMod val="50000"/>
                    <a:lumOff val="50000"/>
                  </a:schemeClr>
                </a:solidFill>
                <a:latin typeface="Batang" pitchFamily="18" charset="-127"/>
                <a:ea typeface="Batang" pitchFamily="18" charset="-127"/>
              </a:rPr>
              <a:t> 18:16</a:t>
            </a:r>
            <a:endParaRPr lang="en-US" dirty="0" smtClean="0">
              <a:solidFill>
                <a:schemeClr val="tx1">
                  <a:lumMod val="50000"/>
                  <a:lumOff val="50000"/>
                </a:schemeClr>
              </a:solidFill>
            </a:endParaRPr>
          </a:p>
          <a:p>
            <a:endParaRPr lang="en-US" dirty="0"/>
          </a:p>
        </p:txBody>
      </p:sp>
      <p:pic>
        <p:nvPicPr>
          <p:cNvPr id="4" name="Content Placeholder 8" descr="Logotype_4cPrint.jpg"/>
          <p:cNvPicPr>
            <a:picLocks noGrp="1"/>
          </p:cNvPicPr>
          <p:nvPr>
            <p:ph idx="1"/>
          </p:nvPr>
        </p:nvPicPr>
        <p:blipFill>
          <a:blip r:embed="rId2" cstate="print"/>
          <a:srcRect l="5632" r="5632"/>
          <a:stretch>
            <a:fillRect/>
          </a:stretch>
        </p:blipFill>
        <p:spPr>
          <a:xfrm>
            <a:off x="245549" y="476217"/>
            <a:ext cx="4262438" cy="5166645"/>
          </a:xfrm>
          <a:prstGeom prst="rect">
            <a:avLst/>
          </a:prstGeom>
        </p:spPr>
      </p:pic>
    </p:spTree>
    <p:extLst>
      <p:ext uri="{BB962C8B-B14F-4D97-AF65-F5344CB8AC3E}">
        <p14:creationId xmlns:p14="http://schemas.microsoft.com/office/powerpoint/2010/main" val="6322510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solidFill>
                  <a:srgbClr val="7F7F7F"/>
                </a:solidFill>
                <a:latin typeface="Times New Roman"/>
                <a:cs typeface="Times New Roman"/>
              </a:rPr>
              <a:t>Characteristics </a:t>
            </a:r>
            <a:br>
              <a:rPr lang="en-US" b="1" u="sng" dirty="0" smtClean="0">
                <a:solidFill>
                  <a:srgbClr val="7F7F7F"/>
                </a:solidFill>
                <a:latin typeface="Times New Roman"/>
                <a:cs typeface="Times New Roman"/>
              </a:rPr>
            </a:br>
            <a:r>
              <a:rPr lang="en-US" b="1" u="sng" dirty="0" smtClean="0">
                <a:solidFill>
                  <a:srgbClr val="7F7F7F"/>
                </a:solidFill>
                <a:latin typeface="Times New Roman"/>
                <a:cs typeface="Times New Roman"/>
              </a:rPr>
              <a:t>Autism appears on a Spectrum</a:t>
            </a:r>
            <a:endParaRPr lang="en-US" dirty="0">
              <a:solidFill>
                <a:srgbClr val="7F7F7F"/>
              </a:solidFill>
              <a:latin typeface="Times New Roman"/>
              <a:cs typeface="Times New Roman"/>
            </a:endParaRPr>
          </a:p>
        </p:txBody>
      </p:sp>
      <p:sp>
        <p:nvSpPr>
          <p:cNvPr id="3" name="Content Placeholder 2"/>
          <p:cNvSpPr>
            <a:spLocks noGrp="1"/>
          </p:cNvSpPr>
          <p:nvPr>
            <p:ph idx="1"/>
          </p:nvPr>
        </p:nvSpPr>
        <p:spPr>
          <a:xfrm>
            <a:off x="226757" y="1600200"/>
            <a:ext cx="8684815" cy="5090532"/>
          </a:xfrm>
        </p:spPr>
        <p:txBody>
          <a:bodyPr numCol="2">
            <a:normAutofit fontScale="77500" lnSpcReduction="20000"/>
          </a:bodyPr>
          <a:lstStyle/>
          <a:p>
            <a:pPr marL="0" indent="0">
              <a:buNone/>
            </a:pPr>
            <a:endParaRPr lang="en-US" dirty="0" smtClean="0"/>
          </a:p>
          <a:p>
            <a:r>
              <a:rPr lang="en-US" sz="3400" dirty="0" smtClean="0">
                <a:solidFill>
                  <a:srgbClr val="7F7F7F"/>
                </a:solidFill>
                <a:latin typeface="Times New Roman"/>
                <a:cs typeface="Times New Roman"/>
              </a:rPr>
              <a:t>Difficulty in communication</a:t>
            </a:r>
          </a:p>
          <a:p>
            <a:r>
              <a:rPr lang="en-US" sz="3400" dirty="0" smtClean="0">
                <a:solidFill>
                  <a:srgbClr val="7F7F7F"/>
                </a:solidFill>
                <a:latin typeface="Times New Roman"/>
                <a:cs typeface="Times New Roman"/>
              </a:rPr>
              <a:t>Poor eye contact  </a:t>
            </a:r>
          </a:p>
          <a:p>
            <a:r>
              <a:rPr lang="en-US" sz="3400" dirty="0" smtClean="0">
                <a:solidFill>
                  <a:srgbClr val="7F7F7F"/>
                </a:solidFill>
                <a:latin typeface="Times New Roman"/>
                <a:cs typeface="Times New Roman"/>
              </a:rPr>
              <a:t>Delay in gross motor skills</a:t>
            </a:r>
          </a:p>
          <a:p>
            <a:r>
              <a:rPr lang="en-US" sz="3400" dirty="0" smtClean="0">
                <a:solidFill>
                  <a:srgbClr val="7F7F7F"/>
                </a:solidFill>
                <a:latin typeface="Times New Roman"/>
                <a:cs typeface="Times New Roman"/>
              </a:rPr>
              <a:t>Delay in fine motor skills</a:t>
            </a:r>
          </a:p>
          <a:p>
            <a:r>
              <a:rPr lang="en-US" sz="3400" dirty="0" smtClean="0">
                <a:solidFill>
                  <a:srgbClr val="7F7F7F"/>
                </a:solidFill>
                <a:latin typeface="Times New Roman"/>
                <a:ea typeface="Wingdings"/>
                <a:cs typeface="Times New Roman"/>
                <a:sym typeface="Wingdings"/>
              </a:rPr>
              <a:t>Fixations</a:t>
            </a:r>
          </a:p>
          <a:p>
            <a:r>
              <a:rPr lang="en-US" sz="3400" dirty="0" smtClean="0">
                <a:solidFill>
                  <a:srgbClr val="7F7F7F"/>
                </a:solidFill>
                <a:latin typeface="Times New Roman"/>
                <a:cs typeface="Times New Roman"/>
              </a:rPr>
              <a:t>Need for routine</a:t>
            </a:r>
          </a:p>
          <a:p>
            <a:r>
              <a:rPr lang="en-US" sz="3400" dirty="0" smtClean="0">
                <a:solidFill>
                  <a:srgbClr val="7F7F7F"/>
                </a:solidFill>
                <a:latin typeface="Times New Roman"/>
                <a:cs typeface="Times New Roman"/>
              </a:rPr>
              <a:t>Echolalia (repeating</a:t>
            </a:r>
            <a:br>
              <a:rPr lang="en-US" sz="3400" dirty="0" smtClean="0">
                <a:solidFill>
                  <a:srgbClr val="7F7F7F"/>
                </a:solidFill>
                <a:latin typeface="Times New Roman"/>
                <a:cs typeface="Times New Roman"/>
              </a:rPr>
            </a:br>
            <a:r>
              <a:rPr lang="en-US" sz="3400" dirty="0" smtClean="0">
                <a:solidFill>
                  <a:srgbClr val="7F7F7F"/>
                </a:solidFill>
                <a:latin typeface="Times New Roman"/>
                <a:cs typeface="Times New Roman"/>
              </a:rPr>
              <a:t>  information over/over)</a:t>
            </a:r>
          </a:p>
          <a:p>
            <a:r>
              <a:rPr lang="en-US" sz="3400" dirty="0" smtClean="0">
                <a:solidFill>
                  <a:srgbClr val="7F7F7F"/>
                </a:solidFill>
                <a:latin typeface="Times New Roman"/>
                <a:cs typeface="Times New Roman"/>
              </a:rPr>
              <a:t>Sensitivity to touch/</a:t>
            </a:r>
            <a:br>
              <a:rPr lang="en-US" sz="3400" dirty="0" smtClean="0">
                <a:solidFill>
                  <a:srgbClr val="7F7F7F"/>
                </a:solidFill>
                <a:latin typeface="Times New Roman"/>
                <a:cs typeface="Times New Roman"/>
              </a:rPr>
            </a:br>
            <a:r>
              <a:rPr lang="en-US" sz="3400" dirty="0" smtClean="0">
                <a:solidFill>
                  <a:srgbClr val="7F7F7F"/>
                </a:solidFill>
                <a:latin typeface="Times New Roman"/>
                <a:cs typeface="Times New Roman"/>
              </a:rPr>
              <a:t>tactile items</a:t>
            </a:r>
          </a:p>
          <a:p>
            <a:endParaRPr lang="en-US" sz="3400" dirty="0" smtClean="0">
              <a:solidFill>
                <a:srgbClr val="7F7F7F"/>
              </a:solidFill>
              <a:latin typeface="Times New Roman"/>
              <a:cs typeface="Times New Roman"/>
            </a:endParaRPr>
          </a:p>
          <a:p>
            <a:pPr marL="0" indent="0">
              <a:buNone/>
            </a:pPr>
            <a:endParaRPr lang="en-US" sz="3400" dirty="0" smtClean="0">
              <a:solidFill>
                <a:srgbClr val="7F7F7F"/>
              </a:solidFill>
              <a:latin typeface="Times New Roman"/>
              <a:cs typeface="Times New Roman"/>
            </a:endParaRPr>
          </a:p>
          <a:p>
            <a:endParaRPr lang="en-US" sz="3400" dirty="0" smtClean="0">
              <a:solidFill>
                <a:srgbClr val="7F7F7F"/>
              </a:solidFill>
              <a:latin typeface="Times New Roman"/>
              <a:cs typeface="Times New Roman"/>
            </a:endParaRPr>
          </a:p>
          <a:p>
            <a:endParaRPr lang="en-US" sz="3400" dirty="0" smtClean="0">
              <a:solidFill>
                <a:srgbClr val="7F7F7F"/>
              </a:solidFill>
              <a:latin typeface="Times New Roman"/>
              <a:cs typeface="Times New Roman"/>
            </a:endParaRPr>
          </a:p>
          <a:p>
            <a:pPr marL="0" indent="0">
              <a:buNone/>
            </a:pPr>
            <a:r>
              <a:rPr lang="en-US" sz="3400" dirty="0" smtClean="0">
                <a:solidFill>
                  <a:srgbClr val="7F7F7F"/>
                </a:solidFill>
                <a:latin typeface="Times New Roman"/>
                <a:ea typeface="Wingdings"/>
                <a:cs typeface="Times New Roman"/>
                <a:sym typeface="Wingdings"/>
              </a:rPr>
              <a:t></a:t>
            </a:r>
            <a:r>
              <a:rPr lang="en-US" sz="3400" dirty="0" smtClean="0">
                <a:solidFill>
                  <a:srgbClr val="7F7F7F"/>
                </a:solidFill>
                <a:latin typeface="Times New Roman"/>
                <a:cs typeface="Times New Roman"/>
                <a:sym typeface="Wingdings"/>
              </a:rPr>
              <a:t>  </a:t>
            </a:r>
            <a:r>
              <a:rPr lang="en-US" sz="3400" dirty="0" smtClean="0">
                <a:solidFill>
                  <a:srgbClr val="7F7F7F"/>
                </a:solidFill>
                <a:latin typeface="Times New Roman"/>
                <a:cs typeface="Times New Roman"/>
              </a:rPr>
              <a:t>Inappropriate use of</a:t>
            </a:r>
            <a:br>
              <a:rPr lang="en-US" sz="3400" dirty="0" smtClean="0">
                <a:solidFill>
                  <a:srgbClr val="7F7F7F"/>
                </a:solidFill>
                <a:latin typeface="Times New Roman"/>
                <a:cs typeface="Times New Roman"/>
              </a:rPr>
            </a:br>
            <a:r>
              <a:rPr lang="en-US" sz="3400" dirty="0" smtClean="0">
                <a:solidFill>
                  <a:srgbClr val="7F7F7F"/>
                </a:solidFill>
                <a:latin typeface="Times New Roman"/>
                <a:cs typeface="Times New Roman"/>
              </a:rPr>
              <a:t>    objects                                   </a:t>
            </a:r>
            <a:br>
              <a:rPr lang="en-US" sz="3400" dirty="0" smtClean="0">
                <a:solidFill>
                  <a:srgbClr val="7F7F7F"/>
                </a:solidFill>
                <a:latin typeface="Times New Roman"/>
                <a:cs typeface="Times New Roman"/>
              </a:rPr>
            </a:br>
            <a:r>
              <a:rPr lang="en-US" sz="3400" dirty="0" smtClean="0">
                <a:solidFill>
                  <a:srgbClr val="7F7F7F"/>
                </a:solidFill>
                <a:latin typeface="Times New Roman"/>
                <a:ea typeface="Wingdings"/>
                <a:cs typeface="Times New Roman"/>
                <a:sym typeface="Wingdings"/>
              </a:rPr>
              <a:t>  </a:t>
            </a:r>
            <a:r>
              <a:rPr lang="en-US" sz="3400" dirty="0" smtClean="0">
                <a:solidFill>
                  <a:srgbClr val="7F7F7F"/>
                </a:solidFill>
                <a:latin typeface="Times New Roman"/>
                <a:cs typeface="Times New Roman"/>
              </a:rPr>
              <a:t>Transition problems</a:t>
            </a:r>
          </a:p>
          <a:p>
            <a:r>
              <a:rPr lang="en-US" sz="3400" dirty="0" smtClean="0">
                <a:solidFill>
                  <a:srgbClr val="7F7F7F"/>
                </a:solidFill>
                <a:latin typeface="Times New Roman"/>
                <a:cs typeface="Times New Roman"/>
              </a:rPr>
              <a:t>Flapping</a:t>
            </a:r>
          </a:p>
          <a:p>
            <a:r>
              <a:rPr lang="en-US" sz="3400" dirty="0" smtClean="0">
                <a:solidFill>
                  <a:srgbClr val="7F7F7F"/>
                </a:solidFill>
                <a:latin typeface="Times New Roman"/>
                <a:cs typeface="Times New Roman"/>
              </a:rPr>
              <a:t>Oral receptive language difficulty</a:t>
            </a:r>
          </a:p>
          <a:p>
            <a:r>
              <a:rPr lang="en-US" sz="3400" dirty="0" smtClean="0">
                <a:solidFill>
                  <a:srgbClr val="7F7F7F"/>
                </a:solidFill>
                <a:latin typeface="Times New Roman"/>
                <a:cs typeface="Times New Roman"/>
              </a:rPr>
              <a:t>Inability to “read” others body language</a:t>
            </a:r>
          </a:p>
          <a:p>
            <a:r>
              <a:rPr lang="en-US" sz="3400" dirty="0" smtClean="0">
                <a:solidFill>
                  <a:srgbClr val="7F7F7F"/>
                </a:solidFill>
                <a:latin typeface="Times New Roman"/>
                <a:cs typeface="Times New Roman"/>
              </a:rPr>
              <a:t>Inability to “read” other’s           emotions</a:t>
            </a:r>
          </a:p>
          <a:p>
            <a:r>
              <a:rPr lang="en-US" sz="3400" dirty="0" smtClean="0">
                <a:solidFill>
                  <a:srgbClr val="7F7F7F"/>
                </a:solidFill>
                <a:latin typeface="Times New Roman"/>
                <a:cs typeface="Times New Roman"/>
              </a:rPr>
              <a:t>Sensitivity to light, sound, or</a:t>
            </a:r>
            <a:br>
              <a:rPr lang="en-US" sz="3400" dirty="0" smtClean="0">
                <a:solidFill>
                  <a:srgbClr val="7F7F7F"/>
                </a:solidFill>
                <a:latin typeface="Times New Roman"/>
                <a:cs typeface="Times New Roman"/>
              </a:rPr>
            </a:br>
            <a:r>
              <a:rPr lang="en-US" sz="3400" dirty="0" smtClean="0">
                <a:solidFill>
                  <a:srgbClr val="7F7F7F"/>
                </a:solidFill>
                <a:latin typeface="Times New Roman"/>
                <a:cs typeface="Times New Roman"/>
              </a:rPr>
              <a:t>smell</a:t>
            </a:r>
          </a:p>
          <a:p>
            <a:pPr marL="0" indent="0">
              <a:buNone/>
            </a:pPr>
            <a:endParaRPr lang="en-US" dirty="0" smtClean="0"/>
          </a:p>
        </p:txBody>
      </p:sp>
    </p:spTree>
    <p:extLst>
      <p:ext uri="{BB962C8B-B14F-4D97-AF65-F5344CB8AC3E}">
        <p14:creationId xmlns:p14="http://schemas.microsoft.com/office/powerpoint/2010/main" val="15651533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7F7F7F"/>
                </a:solidFill>
                <a:latin typeface="Batang" pitchFamily="18" charset="-127"/>
                <a:ea typeface="Batang" pitchFamily="18" charset="-127"/>
              </a:rPr>
              <a:t>Other possible sensitivities/challenges</a:t>
            </a:r>
            <a:endParaRPr lang="en-US" dirty="0">
              <a:solidFill>
                <a:srgbClr val="7F7F7F"/>
              </a:solidFill>
            </a:endParaRPr>
          </a:p>
        </p:txBody>
      </p:sp>
      <p:sp>
        <p:nvSpPr>
          <p:cNvPr id="3" name="Content Placeholder 2"/>
          <p:cNvSpPr>
            <a:spLocks noGrp="1"/>
          </p:cNvSpPr>
          <p:nvPr>
            <p:ph idx="1"/>
          </p:nvPr>
        </p:nvSpPr>
        <p:spPr>
          <a:xfrm>
            <a:off x="457200" y="2175628"/>
            <a:ext cx="8229600" cy="4525963"/>
          </a:xfrm>
        </p:spPr>
        <p:txBody>
          <a:bodyPr/>
          <a:lstStyle/>
          <a:p>
            <a:r>
              <a:rPr lang="en-US" dirty="0" smtClean="0">
                <a:solidFill>
                  <a:srgbClr val="7F7F7F"/>
                </a:solidFill>
              </a:rPr>
              <a:t>Mobility issues/accessibility</a:t>
            </a:r>
          </a:p>
          <a:p>
            <a:r>
              <a:rPr lang="en-US" dirty="0" smtClean="0">
                <a:solidFill>
                  <a:srgbClr val="7F7F7F"/>
                </a:solidFill>
              </a:rPr>
              <a:t>Sight impairment</a:t>
            </a:r>
          </a:p>
          <a:p>
            <a:r>
              <a:rPr lang="en-US" dirty="0" smtClean="0">
                <a:solidFill>
                  <a:srgbClr val="7F7F7F"/>
                </a:solidFill>
              </a:rPr>
              <a:t>Hearing impairment</a:t>
            </a:r>
          </a:p>
          <a:p>
            <a:r>
              <a:rPr lang="en-US" dirty="0" smtClean="0">
                <a:solidFill>
                  <a:srgbClr val="7F7F7F"/>
                </a:solidFill>
              </a:rPr>
              <a:t>Possibility for environment-triggered seizure</a:t>
            </a:r>
          </a:p>
          <a:p>
            <a:r>
              <a:rPr lang="en-US" dirty="0" smtClean="0">
                <a:solidFill>
                  <a:srgbClr val="7F7F7F"/>
                </a:solidFill>
              </a:rPr>
              <a:t>A danger of flight/ impulsivity</a:t>
            </a:r>
          </a:p>
          <a:p>
            <a:endParaRPr lang="en-US" dirty="0" smtClean="0">
              <a:solidFill>
                <a:srgbClr val="7F7F7F"/>
              </a:solidFill>
            </a:endParaRPr>
          </a:p>
          <a:p>
            <a:endParaRPr lang="en-US" dirty="0">
              <a:solidFill>
                <a:srgbClr val="7F7F7F"/>
              </a:solidFill>
            </a:endParaRPr>
          </a:p>
        </p:txBody>
      </p:sp>
    </p:spTree>
    <p:extLst>
      <p:ext uri="{BB962C8B-B14F-4D97-AF65-F5344CB8AC3E}">
        <p14:creationId xmlns:p14="http://schemas.microsoft.com/office/powerpoint/2010/main" val="10946275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7332" y="1706439"/>
            <a:ext cx="4479467" cy="3770040"/>
          </a:xfrm>
        </p:spPr>
        <p:txBody>
          <a:bodyPr>
            <a:normAutofit/>
          </a:bodyPr>
          <a:lstStyle/>
          <a:p>
            <a:endParaRPr lang="en-US" dirty="0" smtClean="0"/>
          </a:p>
          <a:p>
            <a:r>
              <a:rPr lang="en-US" dirty="0" smtClean="0"/>
              <a:t>So what might happen when a person on the Autism Spectrum tries to attend a “Traditional Worship”?</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772" y="714323"/>
            <a:ext cx="3091796" cy="5465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3157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First…..</a:t>
            </a:r>
            <a:endParaRPr lang="en-US" dirty="0"/>
          </a:p>
        </p:txBody>
      </p:sp>
      <p:sp>
        <p:nvSpPr>
          <p:cNvPr id="3" name="Content Placeholder 2"/>
          <p:cNvSpPr>
            <a:spLocks noGrp="1"/>
          </p:cNvSpPr>
          <p:nvPr>
            <p:ph idx="1"/>
          </p:nvPr>
        </p:nvSpPr>
        <p:spPr>
          <a:xfrm>
            <a:off x="457200" y="1600200"/>
            <a:ext cx="8229600" cy="4967606"/>
          </a:xfrm>
        </p:spPr>
        <p:txBody>
          <a:bodyPr>
            <a:normAutofit fontScale="85000" lnSpcReduction="20000"/>
          </a:bodyPr>
          <a:lstStyle/>
          <a:p>
            <a:pPr lvl="1"/>
            <a:r>
              <a:rPr lang="en-US" sz="3200" dirty="0" smtClean="0"/>
              <a:t>What does your website</a:t>
            </a:r>
            <a:br>
              <a:rPr lang="en-US" sz="3200" dirty="0" smtClean="0"/>
            </a:br>
            <a:r>
              <a:rPr lang="en-US" sz="3200" dirty="0" smtClean="0"/>
              <a:t> say about you?</a:t>
            </a:r>
          </a:p>
          <a:p>
            <a:pPr lvl="1"/>
            <a:endParaRPr lang="en-US" sz="3200" dirty="0" smtClean="0"/>
          </a:p>
          <a:p>
            <a:pPr lvl="1"/>
            <a:r>
              <a:rPr lang="en-US" sz="3200" dirty="0" smtClean="0"/>
              <a:t>Over 80% of church visitors</a:t>
            </a:r>
            <a:br>
              <a:rPr lang="en-US" sz="3200" dirty="0" smtClean="0"/>
            </a:br>
            <a:r>
              <a:rPr lang="en-US" sz="3200" dirty="0" smtClean="0"/>
              <a:t>look at the website first.</a:t>
            </a:r>
          </a:p>
          <a:p>
            <a:pPr lvl="1"/>
            <a:endParaRPr lang="en-US" sz="3200" dirty="0" smtClean="0"/>
          </a:p>
          <a:p>
            <a:pPr lvl="1"/>
            <a:r>
              <a:rPr lang="en-US" sz="3200" dirty="0" smtClean="0"/>
              <a:t>Does your church website </a:t>
            </a:r>
            <a:br>
              <a:rPr lang="en-US" sz="3200" dirty="0" smtClean="0"/>
            </a:br>
            <a:r>
              <a:rPr lang="en-US" sz="3200" dirty="0" smtClean="0"/>
              <a:t>extend a clear welcome to</a:t>
            </a:r>
            <a:br>
              <a:rPr lang="en-US" sz="3200" dirty="0" smtClean="0"/>
            </a:br>
            <a:r>
              <a:rPr lang="en-US" sz="3200" dirty="0" smtClean="0"/>
              <a:t>families with special needs?</a:t>
            </a:r>
          </a:p>
          <a:p>
            <a:pPr lvl="1"/>
            <a:endParaRPr lang="en-US" sz="3200" dirty="0" smtClean="0"/>
          </a:p>
          <a:p>
            <a:pPr lvl="1"/>
            <a:r>
              <a:rPr lang="en-US" sz="3200" dirty="0" smtClean="0"/>
              <a:t>Does your website offer an opportunity for someone from the church to meet with families to preview a worship service or facility?</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t="8558" b="8558"/>
          <a:stretch>
            <a:fillRect/>
          </a:stretch>
        </p:blipFill>
        <p:spPr bwMode="auto">
          <a:xfrm>
            <a:off x="5146045" y="1785808"/>
            <a:ext cx="3540755" cy="349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28721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consider….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Physical Plant-</a:t>
            </a:r>
            <a:br>
              <a:rPr lang="en-US" dirty="0" smtClean="0"/>
            </a:br>
            <a:r>
              <a:rPr lang="en-US" dirty="0" smtClean="0"/>
              <a:t/>
            </a:r>
            <a:br>
              <a:rPr lang="en-US" dirty="0" smtClean="0"/>
            </a:br>
            <a:r>
              <a:rPr lang="en-US" dirty="0" smtClean="0"/>
              <a:t> </a:t>
            </a:r>
            <a:r>
              <a:rPr lang="en-US" sz="2600" dirty="0" smtClean="0"/>
              <a:t>Transitions-to spaces…ramps…access to safe space</a:t>
            </a:r>
          </a:p>
          <a:p>
            <a:pPr lvl="1"/>
            <a:endParaRPr lang="en-US" sz="2600" dirty="0" smtClean="0"/>
          </a:p>
          <a:p>
            <a:pPr marL="457200" lvl="1" indent="0">
              <a:buNone/>
            </a:pPr>
            <a:r>
              <a:rPr lang="en-US" dirty="0" smtClean="0"/>
              <a:t>Acoustics…sound system…organ…singing</a:t>
            </a:r>
          </a:p>
          <a:p>
            <a:pPr marL="457200" lvl="1" indent="0">
              <a:buNone/>
            </a:pPr>
            <a:endParaRPr lang="en-US" dirty="0" smtClean="0"/>
          </a:p>
          <a:p>
            <a:pPr marL="457200" lvl="1" indent="0">
              <a:buNone/>
            </a:pPr>
            <a:r>
              <a:rPr lang="en-US" dirty="0" smtClean="0"/>
              <a:t>Lighting…brightness…flickering</a:t>
            </a:r>
          </a:p>
          <a:p>
            <a:pPr marL="457200" lvl="1" indent="0">
              <a:buNone/>
            </a:pPr>
            <a:endParaRPr lang="en-US" dirty="0" smtClean="0"/>
          </a:p>
          <a:p>
            <a:pPr marL="457200" lvl="1" indent="0">
              <a:buNone/>
            </a:pPr>
            <a:r>
              <a:rPr lang="en-US" dirty="0" smtClean="0"/>
              <a:t>Chairs…hardwood…padding…design in fabric…texture</a:t>
            </a:r>
          </a:p>
          <a:p>
            <a:pPr marL="457200" lvl="1" indent="0">
              <a:buNone/>
            </a:pPr>
            <a:endParaRPr lang="en-US" dirty="0" smtClean="0"/>
          </a:p>
          <a:p>
            <a:pPr marL="457200" lvl="1" indent="0">
              <a:buNone/>
            </a:pPr>
            <a:r>
              <a:rPr lang="en-US" dirty="0" smtClean="0"/>
              <a:t>Smells…incense…flowers</a:t>
            </a:r>
          </a:p>
          <a:p>
            <a:endParaRPr lang="en-US" dirty="0"/>
          </a:p>
        </p:txBody>
      </p:sp>
    </p:spTree>
    <p:extLst>
      <p:ext uri="{BB962C8B-B14F-4D97-AF65-F5344CB8AC3E}">
        <p14:creationId xmlns:p14="http://schemas.microsoft.com/office/powerpoint/2010/main" val="383728389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There’s a lot to think about</a:t>
            </a:r>
            <a:endParaRPr lang="en-US"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416" y="1922733"/>
            <a:ext cx="5132012" cy="4182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24986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nvPicPr>
        <p:blipFill>
          <a:blip r:embed="rId3">
            <a:extLst>
              <a:ext uri="{28A0092B-C50C-407E-A947-70E740481C1C}">
                <a14:useLocalDpi xmlns:a14="http://schemas.microsoft.com/office/drawing/2010/main" val="0"/>
              </a:ext>
            </a:extLst>
          </a:blip>
          <a:srcRect t="15149" b="15149"/>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54133" y="5093085"/>
            <a:ext cx="3518123" cy="1015663"/>
          </a:xfrm>
          <a:prstGeom prst="rect">
            <a:avLst/>
          </a:prstGeom>
          <a:noFill/>
        </p:spPr>
        <p:txBody>
          <a:bodyPr wrap="square" rtlCol="0">
            <a:spAutoFit/>
          </a:bodyPr>
          <a:lstStyle/>
          <a:p>
            <a:r>
              <a:rPr lang="en-US" sz="6000" dirty="0" smtClean="0">
                <a:latin typeface="Times New Roman"/>
                <a:cs typeface="Times New Roman"/>
              </a:rPr>
              <a:t>Gathering</a:t>
            </a:r>
            <a:endParaRPr lang="en-US" sz="6000" dirty="0">
              <a:latin typeface="Times New Roman"/>
              <a:cs typeface="Times New Roman"/>
            </a:endParaRPr>
          </a:p>
        </p:txBody>
      </p:sp>
    </p:spTree>
    <p:extLst>
      <p:ext uri="{BB962C8B-B14F-4D97-AF65-F5344CB8AC3E}">
        <p14:creationId xmlns:p14="http://schemas.microsoft.com/office/powerpoint/2010/main" val="18521875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5061" y="138895"/>
            <a:ext cx="8718840" cy="6488438"/>
          </a:xfrm>
          <a:prstGeom prst="rect">
            <a:avLst/>
          </a:prstGeom>
          <a:ln/>
        </p:spPr>
        <p:style>
          <a:lnRef idx="2">
            <a:schemeClr val="accent5"/>
          </a:lnRef>
          <a:fillRef idx="1">
            <a:schemeClr val="lt1"/>
          </a:fillRef>
          <a:effectRef idx="0">
            <a:schemeClr val="accent5"/>
          </a:effectRef>
          <a:fontRef idx="minor">
            <a:schemeClr val="dk1"/>
          </a:fontRef>
        </p:style>
      </p:pic>
      <p:sp>
        <p:nvSpPr>
          <p:cNvPr id="5" name="TextBox 4"/>
          <p:cNvSpPr txBox="1"/>
          <p:nvPr/>
        </p:nvSpPr>
        <p:spPr>
          <a:xfrm>
            <a:off x="387622" y="527956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89875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09643" y="2916820"/>
            <a:ext cx="184666" cy="369332"/>
          </a:xfrm>
          <a:prstGeom prst="rect">
            <a:avLst/>
          </a:prstGeom>
          <a:noFill/>
        </p:spPr>
        <p:txBody>
          <a:bodyPr wrap="none" rtlCol="0">
            <a:spAutoFit/>
          </a:bodyPr>
          <a:lstStyle/>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052356" y="377235"/>
            <a:ext cx="2518237" cy="646331"/>
          </a:xfrm>
          <a:prstGeom prst="rect">
            <a:avLst/>
          </a:prstGeom>
        </p:spPr>
        <p:txBody>
          <a:bodyPr wrap="none">
            <a:spAutoFit/>
          </a:bodyPr>
          <a:lstStyle/>
          <a:p>
            <a:r>
              <a:rPr lang="en-US" sz="3600" dirty="0" smtClean="0">
                <a:latin typeface="Times New Roman"/>
                <a:cs typeface="Times New Roman"/>
              </a:rPr>
              <a:t>Processional</a:t>
            </a:r>
            <a:endParaRPr lang="en-US" sz="3600" dirty="0">
              <a:latin typeface="Times New Roman"/>
              <a:cs typeface="Times New Roman"/>
            </a:endParaRPr>
          </a:p>
        </p:txBody>
      </p:sp>
    </p:spTree>
    <p:extLst>
      <p:ext uri="{BB962C8B-B14F-4D97-AF65-F5344CB8AC3E}">
        <p14:creationId xmlns:p14="http://schemas.microsoft.com/office/powerpoint/2010/main" val="25637100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8922" y="230667"/>
            <a:ext cx="8836444" cy="662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76170" y="437557"/>
            <a:ext cx="2159482" cy="1200329"/>
          </a:xfrm>
          <a:prstGeom prst="rect">
            <a:avLst/>
          </a:prstGeom>
        </p:spPr>
        <p:txBody>
          <a:bodyPr wrap="square">
            <a:spAutoFit/>
          </a:bodyPr>
          <a:lstStyle/>
          <a:p>
            <a:r>
              <a:rPr lang="en-US" sz="3600" dirty="0" smtClean="0">
                <a:solidFill>
                  <a:schemeClr val="bg1"/>
                </a:solidFill>
                <a:latin typeface="Baskerville"/>
                <a:cs typeface="Baskerville"/>
              </a:rPr>
              <a:t>Liturgy of</a:t>
            </a:r>
            <a:br>
              <a:rPr lang="en-US" sz="3600" dirty="0" smtClean="0">
                <a:solidFill>
                  <a:schemeClr val="bg1"/>
                </a:solidFill>
                <a:latin typeface="Baskerville"/>
                <a:cs typeface="Baskerville"/>
              </a:rPr>
            </a:br>
            <a:r>
              <a:rPr lang="en-US" sz="3600" dirty="0" smtClean="0">
                <a:solidFill>
                  <a:schemeClr val="bg1"/>
                </a:solidFill>
                <a:latin typeface="Baskerville"/>
                <a:cs typeface="Baskerville"/>
              </a:rPr>
              <a:t>the Word</a:t>
            </a:r>
            <a:endParaRPr lang="en-US" sz="3600" dirty="0">
              <a:solidFill>
                <a:schemeClr val="bg1"/>
              </a:solidFill>
              <a:latin typeface="Baskerville"/>
              <a:cs typeface="Baskerville"/>
            </a:endParaRPr>
          </a:p>
        </p:txBody>
      </p:sp>
    </p:spTree>
    <p:extLst>
      <p:ext uri="{BB962C8B-B14F-4D97-AF65-F5344CB8AC3E}">
        <p14:creationId xmlns:p14="http://schemas.microsoft.com/office/powerpoint/2010/main" val="37563558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891186"/>
            <a:ext cx="7549327" cy="4525963"/>
          </a:xfrm>
        </p:spPr>
        <p:txBody>
          <a:bodyPr>
            <a:normAutofit fontScale="92500"/>
          </a:bodyPr>
          <a:lstStyle/>
          <a:p>
            <a:pPr marL="457200" lvl="1" indent="0">
              <a:buNone/>
            </a:pPr>
            <a:r>
              <a:rPr lang="en-US" dirty="0" smtClean="0"/>
              <a:t>            *</a:t>
            </a:r>
            <a:r>
              <a:rPr lang="en-US" sz="3200" dirty="0" smtClean="0">
                <a:latin typeface="Times New Roman"/>
                <a:cs typeface="Times New Roman"/>
              </a:rPr>
              <a:t>Inclusion of all</a:t>
            </a:r>
          </a:p>
          <a:p>
            <a:pPr marL="457200" lvl="1" indent="0">
              <a:buNone/>
            </a:pPr>
            <a:endParaRPr lang="en-US" sz="3200" dirty="0" smtClean="0">
              <a:latin typeface="Times New Roman"/>
              <a:cs typeface="Times New Roman"/>
            </a:endParaRPr>
          </a:p>
          <a:p>
            <a:pPr marL="457200" lvl="1" indent="0">
              <a:buNone/>
            </a:pPr>
            <a:r>
              <a:rPr lang="en-US" sz="3200" dirty="0" smtClean="0">
                <a:latin typeface="Times New Roman"/>
                <a:cs typeface="Times New Roman"/>
              </a:rPr>
              <a:t>		*Tailored to characteristics/needs of the</a:t>
            </a:r>
            <a:br>
              <a:rPr lang="en-US" sz="3200" dirty="0" smtClean="0">
                <a:latin typeface="Times New Roman"/>
                <a:cs typeface="Times New Roman"/>
              </a:rPr>
            </a:br>
            <a:r>
              <a:rPr lang="en-US" sz="3200" dirty="0" smtClean="0">
                <a:latin typeface="Times New Roman"/>
                <a:cs typeface="Times New Roman"/>
              </a:rPr>
              <a:t> 	   	   population</a:t>
            </a:r>
          </a:p>
          <a:p>
            <a:pPr marL="457200" lvl="1" indent="0">
              <a:buNone/>
            </a:pPr>
            <a:r>
              <a:rPr lang="en-US" sz="3200" dirty="0" smtClean="0">
                <a:latin typeface="Times New Roman"/>
                <a:cs typeface="Times New Roman"/>
              </a:rPr>
              <a:t>	</a:t>
            </a:r>
            <a:br>
              <a:rPr lang="en-US" sz="3200" dirty="0" smtClean="0">
                <a:latin typeface="Times New Roman"/>
                <a:cs typeface="Times New Roman"/>
              </a:rPr>
            </a:br>
            <a:r>
              <a:rPr lang="en-US" sz="3200" dirty="0" smtClean="0">
                <a:latin typeface="Times New Roman"/>
                <a:cs typeface="Times New Roman"/>
              </a:rPr>
              <a:t>		*Informal  ~  Experiential  ~  Flexible</a:t>
            </a:r>
          </a:p>
          <a:p>
            <a:pPr marL="457200" lvl="1" indent="0">
              <a:buNone/>
            </a:pPr>
            <a:endParaRPr lang="en-US" sz="3200" dirty="0" smtClean="0">
              <a:latin typeface="Times New Roman"/>
              <a:cs typeface="Times New Roman"/>
            </a:endParaRPr>
          </a:p>
          <a:p>
            <a:pPr marL="457200" lvl="1" indent="0">
              <a:buNone/>
            </a:pPr>
            <a:r>
              <a:rPr lang="en-US" sz="3200" dirty="0" smtClean="0">
                <a:latin typeface="Times New Roman"/>
                <a:cs typeface="Times New Roman"/>
              </a:rPr>
              <a:t>		*Theologically and Liturgically sound</a:t>
            </a:r>
          </a:p>
          <a:p>
            <a:endParaRPr lang="en-US" dirty="0"/>
          </a:p>
        </p:txBody>
      </p:sp>
      <p:sp>
        <p:nvSpPr>
          <p:cNvPr id="4" name="Rectangle 3"/>
          <p:cNvSpPr/>
          <p:nvPr/>
        </p:nvSpPr>
        <p:spPr>
          <a:xfrm>
            <a:off x="457200" y="401372"/>
            <a:ext cx="8229600" cy="1754327"/>
          </a:xfrm>
          <a:prstGeom prst="rect">
            <a:avLst/>
          </a:prstGeom>
        </p:spPr>
        <p:txBody>
          <a:bodyPr wrap="square">
            <a:spAutoFit/>
          </a:bodyPr>
          <a:lstStyle/>
          <a:p>
            <a:pPr algn="ctr"/>
            <a:r>
              <a:rPr lang="en-US" sz="3600" dirty="0" smtClean="0">
                <a:latin typeface="Times New Roman"/>
                <a:cs typeface="Times New Roman"/>
              </a:rPr>
              <a:t>The Principles supporting</a:t>
            </a:r>
            <a:br>
              <a:rPr lang="en-US" sz="3600" dirty="0" smtClean="0">
                <a:latin typeface="Times New Roman"/>
                <a:cs typeface="Times New Roman"/>
              </a:rPr>
            </a:br>
            <a:r>
              <a:rPr lang="en-US" sz="3600" dirty="0" smtClean="0">
                <a:latin typeface="Times New Roman"/>
                <a:cs typeface="Times New Roman"/>
              </a:rPr>
              <a:t> Rhythms of Grace</a:t>
            </a:r>
            <a:br>
              <a:rPr lang="en-US" sz="3600" dirty="0" smtClean="0">
                <a:latin typeface="Times New Roman"/>
                <a:cs typeface="Times New Roman"/>
              </a:rPr>
            </a:br>
            <a:endParaRPr lang="en-US" sz="3600" dirty="0">
              <a:latin typeface="Times New Roman"/>
              <a:cs typeface="Times New Roman"/>
            </a:endParaRPr>
          </a:p>
        </p:txBody>
      </p:sp>
    </p:spTree>
    <p:extLst>
      <p:ext uri="{BB962C8B-B14F-4D97-AF65-F5344CB8AC3E}">
        <p14:creationId xmlns:p14="http://schemas.microsoft.com/office/powerpoint/2010/main" val="9644806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1987" y="932590"/>
            <a:ext cx="7243755" cy="369332"/>
          </a:xfrm>
          <a:prstGeom prst="rect">
            <a:avLst/>
          </a:prstGeom>
        </p:spPr>
        <p:txBody>
          <a:bodyPr wrap="square">
            <a:spAutoFit/>
          </a:bodyPr>
          <a:lstStyle/>
          <a:p>
            <a:r>
              <a:rPr lang="en-US" dirty="0" smtClean="0">
                <a:latin typeface="Baskerville"/>
                <a:cs typeface="Baskerville"/>
              </a:rPr>
              <a:t>       </a:t>
            </a:r>
            <a:r>
              <a:rPr lang="en-US" dirty="0" smtClean="0">
                <a:solidFill>
                  <a:srgbClr val="7F7F7F"/>
                </a:solidFill>
                <a:latin typeface="Baskerville"/>
                <a:cs typeface="Baskerville"/>
              </a:rPr>
              <a:t> </a:t>
            </a:r>
            <a:endParaRPr lang="en-US" sz="2800" dirty="0">
              <a:solidFill>
                <a:srgbClr val="7F7F7F"/>
              </a:solidFill>
              <a:latin typeface="Times New Roman"/>
              <a:cs typeface="Times New Roman"/>
            </a:endParaRPr>
          </a:p>
        </p:txBody>
      </p:sp>
      <p:pic>
        <p:nvPicPr>
          <p:cNvPr id="3" name="Picture 2"/>
          <p:cNvPicPr>
            <a:picLocks noChangeAspect="1"/>
          </p:cNvPicPr>
          <p:nvPr/>
        </p:nvPicPr>
        <p:blipFill>
          <a:blip r:embed="rId3"/>
          <a:stretch>
            <a:fillRect/>
          </a:stretch>
        </p:blipFill>
        <p:spPr>
          <a:xfrm>
            <a:off x="1327475" y="305714"/>
            <a:ext cx="6948267" cy="6147005"/>
          </a:xfrm>
          <a:prstGeom prst="rect">
            <a:avLst/>
          </a:prstGeom>
        </p:spPr>
      </p:pic>
      <p:sp>
        <p:nvSpPr>
          <p:cNvPr id="2" name="Rectangle 1"/>
          <p:cNvSpPr/>
          <p:nvPr/>
        </p:nvSpPr>
        <p:spPr>
          <a:xfrm>
            <a:off x="-314602" y="-79368"/>
            <a:ext cx="9458601" cy="584776"/>
          </a:xfrm>
          <a:prstGeom prst="rect">
            <a:avLst/>
          </a:prstGeom>
        </p:spPr>
        <p:txBody>
          <a:bodyPr wrap="square">
            <a:spAutoFit/>
          </a:bodyPr>
          <a:lstStyle/>
          <a:p>
            <a:r>
              <a:rPr lang="en-US" sz="3200" dirty="0" smtClean="0">
                <a:latin typeface="Wingdings"/>
                <a:ea typeface="Wingdings"/>
                <a:cs typeface="Wingdings"/>
                <a:sym typeface="Wingdings"/>
              </a:rPr>
              <a:t> </a:t>
            </a:r>
            <a:endParaRPr lang="en-US" sz="2800" dirty="0"/>
          </a:p>
        </p:txBody>
      </p:sp>
    </p:spTree>
    <p:extLst>
      <p:ext uri="{BB962C8B-B14F-4D97-AF65-F5344CB8AC3E}">
        <p14:creationId xmlns:p14="http://schemas.microsoft.com/office/powerpoint/2010/main" val="390177895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600" r="5600"/>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1460" y="234222"/>
            <a:ext cx="3216546" cy="584776"/>
          </a:xfrm>
          <a:prstGeom prst="rect">
            <a:avLst/>
          </a:prstGeom>
        </p:spPr>
        <p:txBody>
          <a:bodyPr wrap="none">
            <a:spAutoFit/>
          </a:bodyPr>
          <a:lstStyle/>
          <a:p>
            <a:r>
              <a:rPr lang="en-US" sz="3200" dirty="0">
                <a:solidFill>
                  <a:schemeClr val="bg1"/>
                </a:solidFill>
                <a:latin typeface="Times New Roman"/>
                <a:cs typeface="Times New Roman"/>
              </a:rPr>
              <a:t>Holy Communion</a:t>
            </a:r>
          </a:p>
        </p:txBody>
      </p:sp>
      <p:sp>
        <p:nvSpPr>
          <p:cNvPr id="6" name="Rectangle 5"/>
          <p:cNvSpPr/>
          <p:nvPr/>
        </p:nvSpPr>
        <p:spPr>
          <a:xfrm>
            <a:off x="2286000" y="1997839"/>
            <a:ext cx="4572000" cy="369332"/>
          </a:xfrm>
          <a:prstGeom prst="rect">
            <a:avLst/>
          </a:prstGeom>
        </p:spPr>
        <p:txBody>
          <a:bodyPr>
            <a:spAutoFit/>
          </a:bodyPr>
          <a:lstStyle/>
          <a:p>
            <a:pPr algn="ctr"/>
            <a:endParaRPr lang="en-US" dirty="0"/>
          </a:p>
        </p:txBody>
      </p:sp>
    </p:spTree>
    <p:extLst>
      <p:ext uri="{BB962C8B-B14F-4D97-AF65-F5344CB8AC3E}">
        <p14:creationId xmlns:p14="http://schemas.microsoft.com/office/powerpoint/2010/main" val="33540046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l_fi" descr="http://3.bp.blogspot.com/_N8jBq_qI8Ak/TIaUNUIdZUI/AAAAAAAAABM/jtd9YMPJbiM/s1600/DSC_0072.JPG"/>
          <p:cNvPicPr>
            <a:picLocks noChangeAspect="1"/>
          </p:cNvPicPr>
          <p:nvPr/>
        </p:nvPicPr>
        <p:blipFill>
          <a:blip r:embed="rId3"/>
          <a:srcRect/>
          <a:stretch>
            <a:fillRect/>
          </a:stretch>
        </p:blipFill>
        <p:spPr bwMode="auto">
          <a:xfrm>
            <a:off x="2" y="3281848"/>
            <a:ext cx="5454333" cy="3576151"/>
          </a:xfrm>
          <a:prstGeom prst="rect">
            <a:avLst/>
          </a:prstGeom>
          <a:noFill/>
          <a:ln w="9525">
            <a:noFill/>
            <a:miter lim="800000"/>
            <a:headEnd/>
            <a:tailEnd/>
          </a:ln>
        </p:spPr>
      </p:pic>
      <p:sp>
        <p:nvSpPr>
          <p:cNvPr id="5" name="TextBox 4"/>
          <p:cNvSpPr txBox="1"/>
          <p:nvPr/>
        </p:nvSpPr>
        <p:spPr>
          <a:xfrm>
            <a:off x="7009420" y="1222858"/>
            <a:ext cx="184666" cy="369332"/>
          </a:xfrm>
          <a:prstGeom prst="rect">
            <a:avLst/>
          </a:prstGeom>
          <a:noFill/>
        </p:spPr>
        <p:txBody>
          <a:bodyPr wrap="none" rtlCol="0">
            <a:spAutoFit/>
          </a:bodyPr>
          <a:lstStyle/>
          <a:p>
            <a:endParaRPr lang="en-US" dirty="0"/>
          </a:p>
        </p:txBody>
      </p:sp>
      <p:pic>
        <p:nvPicPr>
          <p:cNvPr id="6" name="Content Placeholder 3" descr="http://www.augsburg-church.org/Images/Sanctuary.jpg"/>
          <p:cNvPicPr>
            <a:picLocks noGrp="1" noChangeAspect="1"/>
          </p:cNvPicPr>
          <p:nvPr>
            <p:ph idx="1"/>
          </p:nvPr>
        </p:nvPicPr>
        <p:blipFill>
          <a:blip r:embed="rId4"/>
          <a:srcRect l="12400" r="12400"/>
          <a:stretch>
            <a:fillRect/>
          </a:stretch>
        </p:blipFill>
        <p:spPr bwMode="auto">
          <a:xfrm>
            <a:off x="4006098" y="0"/>
            <a:ext cx="5137902" cy="3321144"/>
          </a:xfrm>
          <a:prstGeom prst="rect">
            <a:avLst/>
          </a:prstGeom>
          <a:noFill/>
          <a:ln w="9525">
            <a:noFill/>
            <a:miter lim="800000"/>
            <a:headEnd/>
            <a:tailEnd/>
          </a:ln>
        </p:spPr>
      </p:pic>
      <p:sp>
        <p:nvSpPr>
          <p:cNvPr id="7" name="Rectangle 6"/>
          <p:cNvSpPr/>
          <p:nvPr/>
        </p:nvSpPr>
        <p:spPr>
          <a:xfrm>
            <a:off x="211696" y="963189"/>
            <a:ext cx="4572000" cy="2062103"/>
          </a:xfrm>
          <a:prstGeom prst="rect">
            <a:avLst/>
          </a:prstGeom>
        </p:spPr>
        <p:txBody>
          <a:bodyPr>
            <a:spAutoFit/>
          </a:bodyPr>
          <a:lstStyle/>
          <a:p>
            <a:r>
              <a:rPr lang="en-US" sz="3200" dirty="0">
                <a:latin typeface="Times New Roman"/>
                <a:cs typeface="Times New Roman"/>
              </a:rPr>
              <a:t>Blessing….</a:t>
            </a:r>
          </a:p>
          <a:p>
            <a:endParaRPr lang="en-US" sz="3200" dirty="0">
              <a:latin typeface="Times New Roman"/>
              <a:cs typeface="Times New Roman"/>
            </a:endParaRPr>
          </a:p>
          <a:p>
            <a:endParaRPr lang="en-US" sz="3200" dirty="0">
              <a:latin typeface="Times New Roman"/>
              <a:cs typeface="Times New Roman"/>
            </a:endParaRPr>
          </a:p>
          <a:p>
            <a:r>
              <a:rPr lang="en-US" sz="3200" dirty="0">
                <a:latin typeface="Times New Roman"/>
                <a:cs typeface="Times New Roman"/>
              </a:rPr>
              <a:t>				and</a:t>
            </a:r>
          </a:p>
        </p:txBody>
      </p:sp>
      <p:sp>
        <p:nvSpPr>
          <p:cNvPr id="8" name="Rectangle 7"/>
          <p:cNvSpPr/>
          <p:nvPr/>
        </p:nvSpPr>
        <p:spPr>
          <a:xfrm>
            <a:off x="6269494" y="4947712"/>
            <a:ext cx="1849184" cy="584776"/>
          </a:xfrm>
          <a:prstGeom prst="rect">
            <a:avLst/>
          </a:prstGeom>
        </p:spPr>
        <p:txBody>
          <a:bodyPr wrap="none">
            <a:spAutoFit/>
          </a:bodyPr>
          <a:lstStyle/>
          <a:p>
            <a:r>
              <a:rPr lang="en-US" sz="3200" dirty="0">
                <a:latin typeface="Times New Roman"/>
                <a:cs typeface="Times New Roman"/>
              </a:rPr>
              <a:t>Dismissal</a:t>
            </a:r>
          </a:p>
        </p:txBody>
      </p:sp>
    </p:spTree>
    <p:extLst>
      <p:ext uri="{BB962C8B-B14F-4D97-AF65-F5344CB8AC3E}">
        <p14:creationId xmlns:p14="http://schemas.microsoft.com/office/powerpoint/2010/main" val="11582736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416" y="1922733"/>
            <a:ext cx="5132012" cy="4182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34815" y="540879"/>
            <a:ext cx="6651105" cy="646331"/>
          </a:xfrm>
          <a:prstGeom prst="rect">
            <a:avLst/>
          </a:prstGeom>
          <a:noFill/>
        </p:spPr>
        <p:txBody>
          <a:bodyPr wrap="none" rtlCol="0">
            <a:spAutoFit/>
          </a:bodyPr>
          <a:lstStyle/>
          <a:p>
            <a:r>
              <a:rPr lang="en-US" sz="3600" dirty="0" smtClean="0">
                <a:latin typeface="Times New Roman"/>
                <a:cs typeface="Times New Roman"/>
              </a:rPr>
              <a:t>Again,  There’s </a:t>
            </a:r>
            <a:r>
              <a:rPr lang="en-US" sz="3600" dirty="0">
                <a:latin typeface="Times New Roman"/>
                <a:cs typeface="Times New Roman"/>
              </a:rPr>
              <a:t>a lot to think about</a:t>
            </a:r>
          </a:p>
        </p:txBody>
      </p:sp>
    </p:spTree>
    <p:extLst>
      <p:ext uri="{BB962C8B-B14F-4D97-AF65-F5344CB8AC3E}">
        <p14:creationId xmlns:p14="http://schemas.microsoft.com/office/powerpoint/2010/main" val="362760658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45501311"/>
              </p:ext>
            </p:extLst>
          </p:nvPr>
        </p:nvGraphicFramePr>
        <p:xfrm>
          <a:off x="457200" y="470583"/>
          <a:ext cx="8229600" cy="6271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58576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89" y="2547541"/>
            <a:ext cx="9144000" cy="4545519"/>
          </a:xfrm>
        </p:spPr>
        <p:txBody>
          <a:bodyPr>
            <a:noAutofit/>
          </a:bodyPr>
          <a:lstStyle/>
          <a:p>
            <a:r>
              <a:rPr lang="en-US" sz="2800" u="sng" dirty="0" smtClean="0">
                <a:latin typeface="Times New Roman"/>
                <a:cs typeface="Times New Roman"/>
              </a:rPr>
              <a:t>Gathering (15 </a:t>
            </a:r>
            <a:r>
              <a:rPr lang="en-US" sz="2800" u="sng" dirty="0" err="1" smtClean="0">
                <a:latin typeface="Times New Roman"/>
                <a:cs typeface="Times New Roman"/>
              </a:rPr>
              <a:t>mins</a:t>
            </a:r>
            <a:r>
              <a:rPr lang="en-US" sz="2800" u="sng" dirty="0" smtClean="0">
                <a:latin typeface="Times New Roman"/>
                <a:cs typeface="Times New Roman"/>
              </a:rPr>
              <a:t>)</a:t>
            </a:r>
            <a:endParaRPr lang="en-US" sz="2800" u="sng" dirty="0">
              <a:latin typeface="Times New Roman"/>
              <a:cs typeface="Times New Roman"/>
            </a:endParaRPr>
          </a:p>
          <a:p>
            <a:pPr marL="0" indent="0">
              <a:buNone/>
            </a:pPr>
            <a:r>
              <a:rPr lang="en-US" sz="2800" dirty="0">
                <a:latin typeface="Times New Roman"/>
                <a:cs typeface="Times New Roman"/>
              </a:rPr>
              <a:t>As participants arrive, all work </a:t>
            </a:r>
            <a:r>
              <a:rPr lang="en-US" sz="2800" dirty="0" smtClean="0">
                <a:latin typeface="Times New Roman"/>
                <a:cs typeface="Times New Roman"/>
              </a:rPr>
              <a:t>at </a:t>
            </a:r>
            <a:r>
              <a:rPr lang="en-US" sz="2800" dirty="0">
                <a:latin typeface="Times New Roman"/>
                <a:cs typeface="Times New Roman"/>
              </a:rPr>
              <a:t>a common, open ended</a:t>
            </a:r>
            <a:br>
              <a:rPr lang="en-US" sz="2800" dirty="0">
                <a:latin typeface="Times New Roman"/>
                <a:cs typeface="Times New Roman"/>
              </a:rPr>
            </a:br>
            <a:r>
              <a:rPr lang="en-US" sz="2800" dirty="0">
                <a:latin typeface="Times New Roman"/>
                <a:cs typeface="Times New Roman"/>
              </a:rPr>
              <a:t>					gathering activity</a:t>
            </a:r>
          </a:p>
          <a:p>
            <a:pPr marL="0" indent="0">
              <a:buNone/>
            </a:pPr>
            <a:r>
              <a:rPr lang="en-US" sz="2800" dirty="0">
                <a:latin typeface="Times New Roman"/>
                <a:cs typeface="Times New Roman"/>
              </a:rPr>
              <a:t>This Activity</a:t>
            </a:r>
            <a:r>
              <a:rPr lang="en-US" sz="2800" dirty="0" smtClean="0">
                <a:latin typeface="Times New Roman"/>
                <a:cs typeface="Times New Roman"/>
              </a:rPr>
              <a:t>~</a:t>
            </a:r>
            <a:br>
              <a:rPr lang="en-US" sz="2800" dirty="0" smtClean="0">
                <a:latin typeface="Times New Roman"/>
                <a:cs typeface="Times New Roman"/>
              </a:rPr>
            </a:br>
            <a:r>
              <a:rPr lang="en-US" sz="2800" dirty="0" smtClean="0">
                <a:latin typeface="Times New Roman"/>
                <a:cs typeface="Times New Roman"/>
              </a:rPr>
              <a:t>1</a:t>
            </a:r>
            <a:r>
              <a:rPr lang="en-US" sz="2800" dirty="0">
                <a:latin typeface="Times New Roman"/>
                <a:cs typeface="Times New Roman"/>
              </a:rPr>
              <a:t>. Gives children a chance </a:t>
            </a:r>
            <a:r>
              <a:rPr lang="en-US" sz="2800" dirty="0" smtClean="0">
                <a:latin typeface="Times New Roman"/>
                <a:cs typeface="Times New Roman"/>
              </a:rPr>
              <a:t>to become </a:t>
            </a:r>
            <a:r>
              <a:rPr lang="en-US" sz="2800" dirty="0">
                <a:latin typeface="Times New Roman"/>
                <a:cs typeface="Times New Roman"/>
              </a:rPr>
              <a:t>familiar </a:t>
            </a:r>
            <a:r>
              <a:rPr lang="en-US" sz="2800" dirty="0" smtClean="0">
                <a:latin typeface="Times New Roman"/>
                <a:cs typeface="Times New Roman"/>
              </a:rPr>
              <a:t>with </a:t>
            </a:r>
            <a:r>
              <a:rPr lang="en-US" sz="2800" dirty="0">
                <a:latin typeface="Times New Roman"/>
                <a:cs typeface="Times New Roman"/>
              </a:rPr>
              <a:t>the space</a:t>
            </a:r>
            <a:br>
              <a:rPr lang="en-US" sz="2800" dirty="0">
                <a:latin typeface="Times New Roman"/>
                <a:cs typeface="Times New Roman"/>
              </a:rPr>
            </a:br>
            <a:r>
              <a:rPr lang="en-US" sz="2800" dirty="0">
                <a:latin typeface="Times New Roman"/>
                <a:cs typeface="Times New Roman"/>
              </a:rPr>
              <a:t>     and faces</a:t>
            </a:r>
            <a:r>
              <a:rPr lang="en-US" sz="2800" dirty="0" smtClean="0">
                <a:latin typeface="Times New Roman"/>
                <a:cs typeface="Times New Roman"/>
              </a:rPr>
              <a:t>. </a:t>
            </a:r>
            <a:br>
              <a:rPr lang="en-US" sz="2800" dirty="0" smtClean="0">
                <a:latin typeface="Times New Roman"/>
                <a:cs typeface="Times New Roman"/>
              </a:rPr>
            </a:br>
            <a:r>
              <a:rPr lang="en-US" sz="2800" dirty="0" smtClean="0">
                <a:latin typeface="Times New Roman"/>
                <a:cs typeface="Times New Roman"/>
              </a:rPr>
              <a:t>2</a:t>
            </a:r>
            <a:r>
              <a:rPr lang="en-US" sz="2800" dirty="0">
                <a:latin typeface="Times New Roman"/>
                <a:cs typeface="Times New Roman"/>
              </a:rPr>
              <a:t>. Allows parents and caregivers to </a:t>
            </a:r>
            <a:r>
              <a:rPr lang="en-US" sz="2800" dirty="0" smtClean="0">
                <a:latin typeface="Times New Roman"/>
                <a:cs typeface="Times New Roman"/>
              </a:rPr>
              <a:t>greet </a:t>
            </a:r>
            <a:r>
              <a:rPr lang="en-US" sz="2800" dirty="0">
                <a:latin typeface="Times New Roman"/>
                <a:cs typeface="Times New Roman"/>
              </a:rPr>
              <a:t>each other</a:t>
            </a:r>
            <a:r>
              <a:rPr lang="en-US" sz="2800" dirty="0" smtClean="0">
                <a:latin typeface="Times New Roman"/>
                <a:cs typeface="Times New Roman"/>
              </a:rPr>
              <a:t>.</a:t>
            </a:r>
            <a:br>
              <a:rPr lang="en-US" sz="2800" dirty="0" smtClean="0">
                <a:latin typeface="Times New Roman"/>
                <a:cs typeface="Times New Roman"/>
              </a:rPr>
            </a:br>
            <a:r>
              <a:rPr lang="en-US" sz="2800" dirty="0" smtClean="0">
                <a:latin typeface="Times New Roman"/>
                <a:cs typeface="Times New Roman"/>
              </a:rPr>
              <a:t>3</a:t>
            </a:r>
            <a:r>
              <a:rPr lang="en-US" sz="2800" dirty="0">
                <a:latin typeface="Times New Roman"/>
                <a:cs typeface="Times New Roman"/>
              </a:rPr>
              <a:t>. Introduces the theme of the day</a:t>
            </a:r>
            <a:r>
              <a:rPr lang="en-US" sz="2800" dirty="0" smtClean="0">
                <a:latin typeface="Times New Roman"/>
                <a:cs typeface="Times New Roman"/>
              </a:rPr>
              <a:t>.</a:t>
            </a:r>
            <a:br>
              <a:rPr lang="en-US" sz="2800" dirty="0" smtClean="0">
                <a:latin typeface="Times New Roman"/>
                <a:cs typeface="Times New Roman"/>
              </a:rPr>
            </a:br>
            <a:r>
              <a:rPr lang="en-US" sz="2800" dirty="0" smtClean="0">
                <a:latin typeface="Times New Roman"/>
                <a:cs typeface="Times New Roman"/>
              </a:rPr>
              <a:t>4</a:t>
            </a:r>
            <a:r>
              <a:rPr lang="en-US" sz="2800" dirty="0">
                <a:latin typeface="Times New Roman"/>
                <a:cs typeface="Times New Roman"/>
              </a:rPr>
              <a:t>. Allows a gracious “start” time </a:t>
            </a:r>
            <a:r>
              <a:rPr lang="en-US" sz="2800" dirty="0" smtClean="0">
                <a:latin typeface="Times New Roman"/>
                <a:cs typeface="Times New Roman"/>
              </a:rPr>
              <a:t>to the </a:t>
            </a:r>
            <a:r>
              <a:rPr lang="en-US" sz="2800" dirty="0">
                <a:latin typeface="Times New Roman"/>
                <a:cs typeface="Times New Roman"/>
              </a:rPr>
              <a:t>program.</a:t>
            </a:r>
          </a:p>
        </p:txBody>
      </p:sp>
      <p:pic>
        <p:nvPicPr>
          <p:cNvPr id="4" name="Picture 3"/>
          <p:cNvPicPr>
            <a:picLocks noChangeAspect="1"/>
          </p:cNvPicPr>
          <p:nvPr/>
        </p:nvPicPr>
        <p:blipFill>
          <a:blip r:embed="rId3"/>
          <a:stretch>
            <a:fillRect/>
          </a:stretch>
        </p:blipFill>
        <p:spPr>
          <a:xfrm>
            <a:off x="5994112" y="0"/>
            <a:ext cx="3149887" cy="3007134"/>
          </a:xfrm>
          <a:prstGeom prst="rect">
            <a:avLst/>
          </a:prstGeom>
        </p:spPr>
      </p:pic>
      <p:pic>
        <p:nvPicPr>
          <p:cNvPr id="5" name="Picture 4"/>
          <p:cNvPicPr>
            <a:picLocks noChangeAspect="1"/>
          </p:cNvPicPr>
          <p:nvPr/>
        </p:nvPicPr>
        <p:blipFill>
          <a:blip r:embed="rId4"/>
          <a:stretch>
            <a:fillRect/>
          </a:stretch>
        </p:blipFill>
        <p:spPr>
          <a:xfrm>
            <a:off x="0" y="1"/>
            <a:ext cx="2945838" cy="2456452"/>
          </a:xfrm>
          <a:prstGeom prst="rect">
            <a:avLst/>
          </a:prstGeom>
        </p:spPr>
      </p:pic>
      <p:sp>
        <p:nvSpPr>
          <p:cNvPr id="6" name="TextBox 5"/>
          <p:cNvSpPr txBox="1"/>
          <p:nvPr/>
        </p:nvSpPr>
        <p:spPr>
          <a:xfrm>
            <a:off x="4001260" y="303738"/>
            <a:ext cx="1915909" cy="369332"/>
          </a:xfrm>
          <a:prstGeom prst="rect">
            <a:avLst/>
          </a:prstGeom>
          <a:noFill/>
        </p:spPr>
        <p:txBody>
          <a:bodyPr wrap="none" rtlCol="0">
            <a:spAutoFit/>
          </a:bodyPr>
          <a:lstStyle/>
          <a:p>
            <a:r>
              <a:rPr lang="en-US" b="1" dirty="0">
                <a:latin typeface="Times New Roman"/>
                <a:cs typeface="Times New Roman"/>
              </a:rPr>
              <a:t>Pentecost  Breath</a:t>
            </a:r>
            <a:endParaRPr lang="en-US" dirty="0">
              <a:latin typeface="Times New Roman"/>
              <a:cs typeface="Times New Roman"/>
            </a:endParaRPr>
          </a:p>
        </p:txBody>
      </p:sp>
      <p:sp>
        <p:nvSpPr>
          <p:cNvPr id="7" name="TextBox 6"/>
          <p:cNvSpPr txBox="1"/>
          <p:nvPr/>
        </p:nvSpPr>
        <p:spPr>
          <a:xfrm>
            <a:off x="2945838" y="1752668"/>
            <a:ext cx="1887451" cy="646331"/>
          </a:xfrm>
          <a:prstGeom prst="rect">
            <a:avLst/>
          </a:prstGeom>
          <a:noFill/>
        </p:spPr>
        <p:txBody>
          <a:bodyPr wrap="square" rtlCol="0">
            <a:spAutoFit/>
          </a:bodyPr>
          <a:lstStyle/>
          <a:p>
            <a:r>
              <a:rPr lang="en-US" b="1" dirty="0">
                <a:latin typeface="Times New Roman"/>
                <a:cs typeface="Times New Roman"/>
              </a:rPr>
              <a:t>Preparing </a:t>
            </a:r>
            <a:r>
              <a:rPr lang="en-US" b="1" dirty="0" err="1">
                <a:latin typeface="Times New Roman"/>
                <a:cs typeface="Times New Roman"/>
              </a:rPr>
              <a:t>Gifts~Epiphany</a:t>
            </a:r>
            <a:endParaRPr lang="en-US" dirty="0">
              <a:latin typeface="Times New Roman"/>
              <a:cs typeface="Times New Roman"/>
            </a:endParaRPr>
          </a:p>
        </p:txBody>
      </p:sp>
    </p:spTree>
    <p:extLst>
      <p:ext uri="{BB962C8B-B14F-4D97-AF65-F5344CB8AC3E}">
        <p14:creationId xmlns:p14="http://schemas.microsoft.com/office/powerpoint/2010/main" val="27832228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30408" b="30408"/>
          <a:stretch>
            <a:fillRect/>
          </a:stretch>
        </p:blipFill>
        <p:spPr>
          <a:xfrm>
            <a:off x="222035" y="449924"/>
            <a:ext cx="4126417" cy="2269370"/>
          </a:xfrm>
        </p:spPr>
      </p:pic>
      <p:pic>
        <p:nvPicPr>
          <p:cNvPr id="5" name="Picture 4"/>
          <p:cNvPicPr>
            <a:picLocks noChangeAspect="1"/>
          </p:cNvPicPr>
          <p:nvPr/>
        </p:nvPicPr>
        <p:blipFill>
          <a:blip r:embed="rId3"/>
          <a:stretch>
            <a:fillRect/>
          </a:stretch>
        </p:blipFill>
        <p:spPr>
          <a:xfrm>
            <a:off x="4926620" y="3640419"/>
            <a:ext cx="4012826" cy="2675217"/>
          </a:xfrm>
          <a:prstGeom prst="rect">
            <a:avLst/>
          </a:prstGeom>
        </p:spPr>
      </p:pic>
      <p:pic>
        <p:nvPicPr>
          <p:cNvPr id="6" name="Picture 5"/>
          <p:cNvPicPr>
            <a:picLocks noChangeAspect="1"/>
          </p:cNvPicPr>
          <p:nvPr/>
        </p:nvPicPr>
        <p:blipFill>
          <a:blip r:embed="rId4"/>
          <a:stretch>
            <a:fillRect/>
          </a:stretch>
        </p:blipFill>
        <p:spPr>
          <a:xfrm>
            <a:off x="457200" y="3640419"/>
            <a:ext cx="2874682" cy="2874682"/>
          </a:xfrm>
          <a:prstGeom prst="rect">
            <a:avLst/>
          </a:prstGeom>
        </p:spPr>
      </p:pic>
      <p:pic>
        <p:nvPicPr>
          <p:cNvPr id="7" name="Picture 6"/>
          <p:cNvPicPr>
            <a:picLocks noChangeAspect="1"/>
          </p:cNvPicPr>
          <p:nvPr/>
        </p:nvPicPr>
        <p:blipFill>
          <a:blip r:embed="rId5"/>
          <a:stretch>
            <a:fillRect/>
          </a:stretch>
        </p:blipFill>
        <p:spPr>
          <a:xfrm>
            <a:off x="5810084" y="497291"/>
            <a:ext cx="3129361" cy="2347021"/>
          </a:xfrm>
          <a:prstGeom prst="rect">
            <a:avLst/>
          </a:prstGeom>
        </p:spPr>
      </p:pic>
      <p:sp>
        <p:nvSpPr>
          <p:cNvPr id="8" name="TextBox 7"/>
          <p:cNvSpPr txBox="1"/>
          <p:nvPr/>
        </p:nvSpPr>
        <p:spPr>
          <a:xfrm>
            <a:off x="2759083" y="3011427"/>
            <a:ext cx="3756384" cy="369332"/>
          </a:xfrm>
          <a:prstGeom prst="rect">
            <a:avLst/>
          </a:prstGeom>
          <a:noFill/>
        </p:spPr>
        <p:txBody>
          <a:bodyPr wrap="square" rtlCol="0">
            <a:spAutoFit/>
          </a:bodyPr>
          <a:lstStyle/>
          <a:p>
            <a:r>
              <a:rPr lang="en-US" dirty="0">
                <a:latin typeface="Times New Roman"/>
                <a:cs typeface="Times New Roman"/>
              </a:rPr>
              <a:t>“</a:t>
            </a:r>
            <a:r>
              <a:rPr lang="en-US" dirty="0" smtClean="0">
                <a:latin typeface="Times New Roman"/>
                <a:cs typeface="Times New Roman"/>
              </a:rPr>
              <a:t>Gathering</a:t>
            </a:r>
            <a:r>
              <a:rPr lang="en-US" dirty="0">
                <a:latin typeface="Times New Roman"/>
                <a:cs typeface="Times New Roman"/>
              </a:rPr>
              <a:t>-</a:t>
            </a:r>
            <a:r>
              <a:rPr lang="en-US" dirty="0" smtClean="0">
                <a:latin typeface="Times New Roman"/>
                <a:cs typeface="Times New Roman"/>
              </a:rPr>
              <a:t>Placing </a:t>
            </a:r>
            <a:r>
              <a:rPr lang="en-US" dirty="0">
                <a:latin typeface="Times New Roman"/>
                <a:cs typeface="Times New Roman"/>
              </a:rPr>
              <a:t>stars in </a:t>
            </a:r>
            <a:r>
              <a:rPr lang="en-US" dirty="0" smtClean="0">
                <a:latin typeface="Times New Roman"/>
                <a:cs typeface="Times New Roman"/>
              </a:rPr>
              <a:t>the </a:t>
            </a:r>
            <a:r>
              <a:rPr lang="en-US" dirty="0">
                <a:latin typeface="Times New Roman"/>
                <a:cs typeface="Times New Roman"/>
              </a:rPr>
              <a:t>sky</a:t>
            </a:r>
          </a:p>
        </p:txBody>
      </p:sp>
      <p:sp>
        <p:nvSpPr>
          <p:cNvPr id="9" name="TextBox 8"/>
          <p:cNvSpPr txBox="1"/>
          <p:nvPr/>
        </p:nvSpPr>
        <p:spPr>
          <a:xfrm>
            <a:off x="3331882" y="4717892"/>
            <a:ext cx="1645855" cy="1477328"/>
          </a:xfrm>
          <a:prstGeom prst="rect">
            <a:avLst/>
          </a:prstGeom>
          <a:noFill/>
        </p:spPr>
        <p:txBody>
          <a:bodyPr wrap="square" rtlCol="0">
            <a:spAutoFit/>
          </a:bodyPr>
          <a:lstStyle/>
          <a:p>
            <a:pPr algn="ctr"/>
            <a:r>
              <a:rPr lang="en-US" dirty="0">
                <a:latin typeface="Times New Roman"/>
                <a:cs typeface="Times New Roman"/>
              </a:rPr>
              <a:t>Lenten “Gathering”</a:t>
            </a:r>
          </a:p>
          <a:p>
            <a:pPr algn="ctr"/>
            <a:r>
              <a:rPr lang="en-US" dirty="0">
                <a:latin typeface="Times New Roman"/>
                <a:cs typeface="Times New Roman"/>
              </a:rPr>
              <a:t>Bible Stories </a:t>
            </a:r>
          </a:p>
          <a:p>
            <a:pPr algn="ctr"/>
            <a:r>
              <a:rPr lang="en-US" dirty="0">
                <a:latin typeface="Times New Roman"/>
                <a:cs typeface="Times New Roman"/>
              </a:rPr>
              <a:t>with quiet music</a:t>
            </a:r>
          </a:p>
        </p:txBody>
      </p:sp>
    </p:spTree>
    <p:extLst>
      <p:ext uri="{BB962C8B-B14F-4D97-AF65-F5344CB8AC3E}">
        <p14:creationId xmlns:p14="http://schemas.microsoft.com/office/powerpoint/2010/main" val="301786146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90799"/>
            <a:ext cx="9144000" cy="4267201"/>
          </a:xfrm>
        </p:spPr>
        <p:txBody>
          <a:bodyPr numCol="2">
            <a:normAutofit lnSpcReduction="10000"/>
          </a:bodyPr>
          <a:lstStyle/>
          <a:p>
            <a:endParaRPr lang="en-US" sz="3000" u="sng" dirty="0" smtClean="0">
              <a:latin typeface="Times New Roman"/>
              <a:cs typeface="Times New Roman"/>
            </a:endParaRPr>
          </a:p>
          <a:p>
            <a:r>
              <a:rPr lang="en-US" sz="3000" u="sng" dirty="0" smtClean="0">
                <a:latin typeface="Times New Roman"/>
                <a:cs typeface="Times New Roman"/>
              </a:rPr>
              <a:t>The </a:t>
            </a:r>
            <a:r>
              <a:rPr lang="en-US" sz="3000" u="sng" dirty="0">
                <a:latin typeface="Times New Roman"/>
                <a:cs typeface="Times New Roman"/>
              </a:rPr>
              <a:t>Story </a:t>
            </a:r>
            <a:r>
              <a:rPr lang="en-US" sz="3000" u="sng" dirty="0" smtClean="0">
                <a:latin typeface="Times New Roman"/>
                <a:cs typeface="Times New Roman"/>
              </a:rPr>
              <a:t>Telling </a:t>
            </a:r>
            <a:r>
              <a:rPr lang="en-US" sz="1600" u="sng" dirty="0" smtClean="0">
                <a:latin typeface="Times New Roman"/>
                <a:cs typeface="Times New Roman"/>
              </a:rPr>
              <a:t>(10 </a:t>
            </a:r>
            <a:r>
              <a:rPr lang="en-US" sz="1600" u="sng" dirty="0" err="1" smtClean="0">
                <a:latin typeface="Times New Roman"/>
                <a:cs typeface="Times New Roman"/>
              </a:rPr>
              <a:t>mins</a:t>
            </a:r>
            <a:r>
              <a:rPr lang="en-US" sz="1600" u="sng" dirty="0" smtClean="0">
                <a:latin typeface="Times New Roman"/>
                <a:cs typeface="Times New Roman"/>
              </a:rPr>
              <a:t>)</a:t>
            </a:r>
            <a:endParaRPr lang="en-US" sz="1600" u="sng" dirty="0">
              <a:latin typeface="Times New Roman"/>
              <a:cs typeface="Times New Roman"/>
            </a:endParaRPr>
          </a:p>
          <a:p>
            <a:pPr marL="0" indent="0">
              <a:buNone/>
            </a:pPr>
            <a:r>
              <a:rPr lang="en-US" sz="3000" dirty="0">
                <a:latin typeface="Times New Roman"/>
                <a:cs typeface="Times New Roman"/>
              </a:rPr>
              <a:t>Storytelling is done simply, using</a:t>
            </a:r>
            <a:r>
              <a:rPr lang="en-US" sz="3000" dirty="0" smtClean="0">
                <a:latin typeface="Times New Roman"/>
                <a:cs typeface="Times New Roman"/>
              </a:rPr>
              <a:t>…							    </a:t>
            </a:r>
            <a:endParaRPr lang="en-US" sz="3000" dirty="0">
              <a:latin typeface="Times New Roman"/>
              <a:cs typeface="Times New Roman"/>
            </a:endParaRPr>
          </a:p>
          <a:p>
            <a:pPr marL="0" indent="0">
              <a:lnSpc>
                <a:spcPct val="60000"/>
              </a:lnSpc>
              <a:buNone/>
            </a:pPr>
            <a:r>
              <a:rPr lang="en-US" sz="3000" dirty="0">
                <a:latin typeface="Times New Roman"/>
                <a:cs typeface="Times New Roman"/>
              </a:rPr>
              <a:t>	</a:t>
            </a:r>
            <a:r>
              <a:rPr lang="en-US" sz="3000" dirty="0" smtClean="0">
                <a:latin typeface="Times New Roman"/>
                <a:cs typeface="Times New Roman"/>
              </a:rPr>
              <a:t/>
            </a:r>
            <a:br>
              <a:rPr lang="en-US" sz="3000" dirty="0" smtClean="0">
                <a:latin typeface="Times New Roman"/>
                <a:cs typeface="Times New Roman"/>
              </a:rPr>
            </a:br>
            <a:r>
              <a:rPr lang="en-US" sz="3000" dirty="0" smtClean="0">
                <a:latin typeface="Times New Roman"/>
                <a:cs typeface="Times New Roman"/>
              </a:rPr>
              <a:t>	Pictures</a:t>
            </a:r>
            <a:endParaRPr lang="en-US" sz="3000" dirty="0">
              <a:latin typeface="Times New Roman"/>
              <a:cs typeface="Times New Roman"/>
            </a:endParaRPr>
          </a:p>
          <a:p>
            <a:pPr marL="0" indent="0">
              <a:lnSpc>
                <a:spcPct val="60000"/>
              </a:lnSpc>
              <a:buNone/>
            </a:pPr>
            <a:endParaRPr lang="en-US" sz="3000" dirty="0">
              <a:latin typeface="Times New Roman"/>
              <a:cs typeface="Times New Roman"/>
            </a:endParaRPr>
          </a:p>
          <a:p>
            <a:pPr marL="0" indent="0">
              <a:lnSpc>
                <a:spcPct val="60000"/>
              </a:lnSpc>
              <a:buNone/>
            </a:pPr>
            <a:r>
              <a:rPr lang="en-US" sz="3000" dirty="0">
                <a:latin typeface="Times New Roman"/>
                <a:cs typeface="Times New Roman"/>
              </a:rPr>
              <a:t>	</a:t>
            </a:r>
            <a:r>
              <a:rPr lang="en-US" sz="3000" dirty="0" smtClean="0">
                <a:latin typeface="Times New Roman"/>
                <a:cs typeface="Times New Roman"/>
              </a:rPr>
              <a:t>Story </a:t>
            </a:r>
            <a:r>
              <a:rPr lang="en-US" sz="3000" dirty="0">
                <a:latin typeface="Times New Roman"/>
                <a:cs typeface="Times New Roman"/>
              </a:rPr>
              <a:t>Cards</a:t>
            </a:r>
          </a:p>
          <a:p>
            <a:pPr marL="0" indent="0">
              <a:lnSpc>
                <a:spcPct val="60000"/>
              </a:lnSpc>
              <a:buNone/>
            </a:pPr>
            <a:endParaRPr lang="en-US" sz="3000" dirty="0">
              <a:latin typeface="Times New Roman"/>
              <a:cs typeface="Times New Roman"/>
            </a:endParaRPr>
          </a:p>
          <a:p>
            <a:pPr marL="0" indent="0">
              <a:lnSpc>
                <a:spcPct val="60000"/>
              </a:lnSpc>
              <a:buNone/>
            </a:pPr>
            <a:r>
              <a:rPr lang="en-US" sz="3000" dirty="0">
                <a:latin typeface="Times New Roman"/>
                <a:cs typeface="Times New Roman"/>
              </a:rPr>
              <a:t>	Dramatic Interpretation</a:t>
            </a:r>
          </a:p>
          <a:p>
            <a:pPr marL="0" indent="0">
              <a:lnSpc>
                <a:spcPct val="60000"/>
              </a:lnSpc>
              <a:buNone/>
            </a:pPr>
            <a:r>
              <a:rPr lang="en-US" sz="3000" dirty="0">
                <a:latin typeface="Times New Roman"/>
                <a:cs typeface="Times New Roman"/>
              </a:rPr>
              <a:t>		</a:t>
            </a:r>
            <a:endParaRPr lang="en-US" sz="3000" dirty="0" smtClean="0">
              <a:latin typeface="Times New Roman"/>
              <a:cs typeface="Times New Roman"/>
            </a:endParaRPr>
          </a:p>
          <a:p>
            <a:pPr marL="0" indent="0">
              <a:lnSpc>
                <a:spcPct val="60000"/>
              </a:lnSpc>
              <a:buNone/>
            </a:pPr>
            <a:endParaRPr lang="en-US" sz="3000" dirty="0">
              <a:latin typeface="Times New Roman"/>
              <a:cs typeface="Times New Roman"/>
            </a:endParaRPr>
          </a:p>
          <a:p>
            <a:pPr marL="0" indent="0">
              <a:lnSpc>
                <a:spcPct val="60000"/>
              </a:lnSpc>
              <a:buNone/>
            </a:pPr>
            <a:endParaRPr lang="en-US" sz="3000" dirty="0" smtClean="0">
              <a:latin typeface="Times New Roman"/>
              <a:cs typeface="Times New Roman"/>
            </a:endParaRPr>
          </a:p>
          <a:p>
            <a:pPr marL="0" indent="0">
              <a:lnSpc>
                <a:spcPct val="60000"/>
              </a:lnSpc>
              <a:buNone/>
            </a:pPr>
            <a:r>
              <a:rPr lang="en-US" sz="3000" dirty="0">
                <a:latin typeface="Times New Roman"/>
                <a:cs typeface="Times New Roman"/>
              </a:rPr>
              <a:t> </a:t>
            </a:r>
            <a:r>
              <a:rPr lang="en-US" sz="3000" dirty="0" smtClean="0">
                <a:latin typeface="Times New Roman"/>
                <a:cs typeface="Times New Roman"/>
              </a:rPr>
              <a:t>     </a:t>
            </a:r>
            <a:endParaRPr lang="en-US" sz="3000" dirty="0">
              <a:latin typeface="Times New Roman"/>
              <a:cs typeface="Times New Roman"/>
            </a:endParaRPr>
          </a:p>
          <a:p>
            <a:pPr marL="0" indent="0">
              <a:lnSpc>
                <a:spcPct val="60000"/>
              </a:lnSpc>
              <a:buNone/>
            </a:pPr>
            <a:endParaRPr lang="en-US" sz="3000" dirty="0">
              <a:latin typeface="Times New Roman"/>
              <a:cs typeface="Times New Roman"/>
            </a:endParaRPr>
          </a:p>
          <a:p>
            <a:pPr marL="0" indent="0">
              <a:lnSpc>
                <a:spcPct val="60000"/>
              </a:lnSpc>
              <a:buNone/>
            </a:pPr>
            <a:r>
              <a:rPr lang="en-US" sz="3000" dirty="0">
                <a:latin typeface="Times New Roman"/>
                <a:cs typeface="Times New Roman"/>
              </a:rPr>
              <a:t>	</a:t>
            </a:r>
            <a:r>
              <a:rPr lang="en-US" sz="3000" dirty="0" smtClean="0">
                <a:latin typeface="Times New Roman"/>
                <a:cs typeface="Times New Roman"/>
              </a:rPr>
              <a:t/>
            </a:r>
            <a:br>
              <a:rPr lang="en-US" sz="3000" dirty="0" smtClean="0">
                <a:latin typeface="Times New Roman"/>
                <a:cs typeface="Times New Roman"/>
              </a:rPr>
            </a:br>
            <a:r>
              <a:rPr lang="en-US" sz="3000" dirty="0" smtClean="0">
                <a:latin typeface="Times New Roman"/>
                <a:cs typeface="Times New Roman"/>
              </a:rPr>
              <a:t/>
            </a:r>
            <a:br>
              <a:rPr lang="en-US" sz="3000" dirty="0" smtClean="0">
                <a:latin typeface="Times New Roman"/>
                <a:cs typeface="Times New Roman"/>
              </a:rPr>
            </a:br>
            <a:r>
              <a:rPr lang="en-US" sz="3000" dirty="0">
                <a:latin typeface="Times New Roman"/>
                <a:cs typeface="Times New Roman"/>
              </a:rPr>
              <a:t/>
            </a:r>
            <a:br>
              <a:rPr lang="en-US" sz="3000" dirty="0">
                <a:latin typeface="Times New Roman"/>
                <a:cs typeface="Times New Roman"/>
              </a:rPr>
            </a:br>
            <a:r>
              <a:rPr lang="en-US" sz="3000" dirty="0">
                <a:latin typeface="Times New Roman"/>
                <a:cs typeface="Times New Roman"/>
              </a:rPr>
              <a:t>Hands-On Materials</a:t>
            </a:r>
          </a:p>
          <a:p>
            <a:pPr marL="0" indent="0">
              <a:lnSpc>
                <a:spcPct val="60000"/>
              </a:lnSpc>
              <a:buNone/>
            </a:pPr>
            <a:r>
              <a:rPr lang="en-US" sz="3000" dirty="0" smtClean="0">
                <a:latin typeface="Times New Roman"/>
                <a:cs typeface="Times New Roman"/>
              </a:rPr>
              <a:t/>
            </a:r>
            <a:br>
              <a:rPr lang="en-US" sz="3000" dirty="0" smtClean="0">
                <a:latin typeface="Times New Roman"/>
                <a:cs typeface="Times New Roman"/>
              </a:rPr>
            </a:br>
            <a:r>
              <a:rPr lang="en-US" sz="3000" dirty="0" smtClean="0">
                <a:latin typeface="Times New Roman"/>
                <a:cs typeface="Times New Roman"/>
              </a:rPr>
              <a:t>Felt </a:t>
            </a:r>
            <a:r>
              <a:rPr lang="en-US" sz="3000" dirty="0">
                <a:latin typeface="Times New Roman"/>
                <a:cs typeface="Times New Roman"/>
              </a:rPr>
              <a:t>Board</a:t>
            </a:r>
          </a:p>
          <a:p>
            <a:pPr marL="0" indent="0">
              <a:lnSpc>
                <a:spcPct val="60000"/>
              </a:lnSpc>
              <a:buNone/>
            </a:pPr>
            <a:endParaRPr lang="en-US" sz="3000" dirty="0">
              <a:latin typeface="Times New Roman"/>
              <a:cs typeface="Times New Roman"/>
            </a:endParaRPr>
          </a:p>
          <a:p>
            <a:pPr marL="0" indent="0">
              <a:lnSpc>
                <a:spcPct val="60000"/>
              </a:lnSpc>
              <a:buNone/>
            </a:pPr>
            <a:r>
              <a:rPr lang="en-US" sz="3000" dirty="0">
                <a:latin typeface="Times New Roman"/>
                <a:cs typeface="Times New Roman"/>
              </a:rPr>
              <a:t>	</a:t>
            </a:r>
            <a:r>
              <a:rPr lang="en-US" sz="3000" dirty="0" smtClean="0">
                <a:latin typeface="Times New Roman"/>
                <a:cs typeface="Times New Roman"/>
              </a:rPr>
              <a:t>Oral </a:t>
            </a:r>
            <a:r>
              <a:rPr lang="en-US" sz="3000" dirty="0">
                <a:latin typeface="Times New Roman"/>
                <a:cs typeface="Times New Roman"/>
              </a:rPr>
              <a:t>Refrains</a:t>
            </a:r>
          </a:p>
          <a:p>
            <a:pPr marL="0" indent="0">
              <a:buNone/>
            </a:pPr>
            <a:endParaRPr lang="en-US" dirty="0"/>
          </a:p>
        </p:txBody>
      </p:sp>
      <p:pic>
        <p:nvPicPr>
          <p:cNvPr id="4" name="Picture 3"/>
          <p:cNvPicPr>
            <a:picLocks noChangeAspect="1"/>
          </p:cNvPicPr>
          <p:nvPr/>
        </p:nvPicPr>
        <p:blipFill>
          <a:blip r:embed="rId2"/>
          <a:stretch>
            <a:fillRect/>
          </a:stretch>
        </p:blipFill>
        <p:spPr>
          <a:xfrm>
            <a:off x="113969" y="55974"/>
            <a:ext cx="3454400" cy="2590800"/>
          </a:xfrm>
          <a:prstGeom prst="rect">
            <a:avLst/>
          </a:prstGeom>
        </p:spPr>
      </p:pic>
      <p:pic>
        <p:nvPicPr>
          <p:cNvPr id="5" name="Picture 4"/>
          <p:cNvPicPr>
            <a:picLocks noChangeAspect="1"/>
          </p:cNvPicPr>
          <p:nvPr/>
        </p:nvPicPr>
        <p:blipFill>
          <a:blip r:embed="rId3"/>
          <a:stretch>
            <a:fillRect/>
          </a:stretch>
        </p:blipFill>
        <p:spPr>
          <a:xfrm>
            <a:off x="5665901" y="152399"/>
            <a:ext cx="3340185" cy="2438400"/>
          </a:xfrm>
          <a:prstGeom prst="rect">
            <a:avLst/>
          </a:prstGeom>
        </p:spPr>
      </p:pic>
      <p:sp>
        <p:nvSpPr>
          <p:cNvPr id="6" name="TextBox 5"/>
          <p:cNvSpPr txBox="1"/>
          <p:nvPr/>
        </p:nvSpPr>
        <p:spPr>
          <a:xfrm>
            <a:off x="3568369" y="100117"/>
            <a:ext cx="1697813" cy="646331"/>
          </a:xfrm>
          <a:prstGeom prst="rect">
            <a:avLst/>
          </a:prstGeom>
          <a:noFill/>
        </p:spPr>
        <p:txBody>
          <a:bodyPr wrap="none" rtlCol="0">
            <a:spAutoFit/>
          </a:bodyPr>
          <a:lstStyle/>
          <a:p>
            <a:r>
              <a:rPr lang="en-US" dirty="0" smtClean="0">
                <a:latin typeface="Times New Roman"/>
                <a:cs typeface="Times New Roman"/>
              </a:rPr>
              <a:t>The Ten</a:t>
            </a:r>
            <a:br>
              <a:rPr lang="en-US" dirty="0" smtClean="0">
                <a:latin typeface="Times New Roman"/>
                <a:cs typeface="Times New Roman"/>
              </a:rPr>
            </a:br>
            <a:r>
              <a:rPr lang="en-US" dirty="0" smtClean="0">
                <a:latin typeface="Times New Roman"/>
                <a:cs typeface="Times New Roman"/>
              </a:rPr>
              <a:t>Commandments</a:t>
            </a:r>
            <a:endParaRPr lang="en-US" dirty="0">
              <a:latin typeface="Times New Roman"/>
              <a:cs typeface="Times New Roman"/>
            </a:endParaRPr>
          </a:p>
        </p:txBody>
      </p:sp>
      <p:sp>
        <p:nvSpPr>
          <p:cNvPr id="7" name="TextBox 6"/>
          <p:cNvSpPr txBox="1"/>
          <p:nvPr/>
        </p:nvSpPr>
        <p:spPr>
          <a:xfrm>
            <a:off x="5950950" y="2668356"/>
            <a:ext cx="2735850" cy="369332"/>
          </a:xfrm>
          <a:prstGeom prst="rect">
            <a:avLst/>
          </a:prstGeom>
          <a:noFill/>
        </p:spPr>
        <p:txBody>
          <a:bodyPr wrap="square" rtlCol="0">
            <a:spAutoFit/>
          </a:bodyPr>
          <a:lstStyle/>
          <a:p>
            <a:r>
              <a:rPr lang="en-US" dirty="0" smtClean="0">
                <a:latin typeface="Times New Roman"/>
                <a:cs typeface="Times New Roman"/>
              </a:rPr>
              <a:t>The Presentation of Jesus</a:t>
            </a:r>
            <a:endParaRPr lang="en-US" dirty="0">
              <a:latin typeface="Times New Roman"/>
              <a:cs typeface="Times New Roman"/>
            </a:endParaRPr>
          </a:p>
        </p:txBody>
      </p:sp>
    </p:spTree>
    <p:extLst>
      <p:ext uri="{BB962C8B-B14F-4D97-AF65-F5344CB8AC3E}">
        <p14:creationId xmlns:p14="http://schemas.microsoft.com/office/powerpoint/2010/main" val="205180925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endParaRPr lang="en-US" sz="3600" dirty="0" smtClean="0"/>
          </a:p>
          <a:p>
            <a:pPr marL="0" indent="0">
              <a:buNone/>
            </a:pPr>
            <a:r>
              <a:rPr lang="en-US" sz="3600" dirty="0"/>
              <a:t>	</a:t>
            </a:r>
            <a:endParaRPr lang="en-US" sz="4800" dirty="0">
              <a:solidFill>
                <a:schemeClr val="tx1"/>
              </a:solidFill>
            </a:endParaRPr>
          </a:p>
        </p:txBody>
      </p:sp>
      <p:pic>
        <p:nvPicPr>
          <p:cNvPr id="4" name="Picture 3" descr="IMG_053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736" y="2151529"/>
            <a:ext cx="4028263" cy="3021197"/>
          </a:xfrm>
          <a:prstGeom prst="rect">
            <a:avLst/>
          </a:prstGeom>
        </p:spPr>
      </p:pic>
      <p:sp>
        <p:nvSpPr>
          <p:cNvPr id="7" name="TextBox 6"/>
          <p:cNvSpPr txBox="1"/>
          <p:nvPr/>
        </p:nvSpPr>
        <p:spPr>
          <a:xfrm>
            <a:off x="258736" y="1719429"/>
            <a:ext cx="2133918" cy="369332"/>
          </a:xfrm>
          <a:prstGeom prst="rect">
            <a:avLst/>
          </a:prstGeom>
          <a:noFill/>
        </p:spPr>
        <p:txBody>
          <a:bodyPr wrap="none" rtlCol="0">
            <a:spAutoFit/>
          </a:bodyPr>
          <a:lstStyle/>
          <a:p>
            <a:r>
              <a:rPr lang="en-US" dirty="0" smtClean="0">
                <a:latin typeface="Times New Roman"/>
                <a:cs typeface="Times New Roman"/>
              </a:rPr>
              <a:t>Epiphany Story Card</a:t>
            </a:r>
            <a:endParaRPr lang="en-US" dirty="0">
              <a:latin typeface="Times New Roman"/>
              <a:cs typeface="Times New Roman"/>
            </a:endParaRPr>
          </a:p>
        </p:txBody>
      </p:sp>
      <p:sp>
        <p:nvSpPr>
          <p:cNvPr id="8" name="TextBox 7"/>
          <p:cNvSpPr txBox="1"/>
          <p:nvPr/>
        </p:nvSpPr>
        <p:spPr>
          <a:xfrm>
            <a:off x="5324917" y="3075810"/>
            <a:ext cx="2659702" cy="369332"/>
          </a:xfrm>
          <a:prstGeom prst="rect">
            <a:avLst/>
          </a:prstGeom>
          <a:noFill/>
        </p:spPr>
        <p:txBody>
          <a:bodyPr wrap="none" rtlCol="0">
            <a:spAutoFit/>
          </a:bodyPr>
          <a:lstStyle/>
          <a:p>
            <a:r>
              <a:rPr lang="en-US" dirty="0" smtClean="0">
                <a:latin typeface="Times New Roman"/>
                <a:cs typeface="Times New Roman"/>
              </a:rPr>
              <a:t>Epiphany-The whole story</a:t>
            </a:r>
            <a:endParaRPr lang="en-US" dirty="0">
              <a:latin typeface="Times New Roman"/>
              <a:cs typeface="Times New Roman"/>
            </a:endParaRPr>
          </a:p>
        </p:txBody>
      </p:sp>
      <p:pic>
        <p:nvPicPr>
          <p:cNvPr id="9" name="Picture 8" descr="IMG_052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5007" y="3728356"/>
            <a:ext cx="4604341" cy="2888740"/>
          </a:xfrm>
          <a:prstGeom prst="rect">
            <a:avLst/>
          </a:prstGeom>
        </p:spPr>
      </p:pic>
      <p:sp>
        <p:nvSpPr>
          <p:cNvPr id="10" name="TextBox 9"/>
          <p:cNvSpPr txBox="1"/>
          <p:nvPr/>
        </p:nvSpPr>
        <p:spPr>
          <a:xfrm>
            <a:off x="258736" y="5592049"/>
            <a:ext cx="4028263" cy="369332"/>
          </a:xfrm>
          <a:prstGeom prst="rect">
            <a:avLst/>
          </a:prstGeom>
          <a:noFill/>
        </p:spPr>
        <p:txBody>
          <a:bodyPr wrap="square" rtlCol="0">
            <a:spAutoFit/>
          </a:bodyPr>
          <a:lstStyle/>
          <a:p>
            <a:r>
              <a:rPr lang="en-US" dirty="0" smtClean="0">
                <a:latin typeface="Times New Roman"/>
                <a:cs typeface="Times New Roman"/>
              </a:rPr>
              <a:t>The Calling of David Story Pieces</a:t>
            </a:r>
            <a:endParaRPr lang="en-US" dirty="0">
              <a:latin typeface="Times New Roman"/>
              <a:cs typeface="Times New Roman"/>
            </a:endParaRPr>
          </a:p>
        </p:txBody>
      </p:sp>
      <p:pic>
        <p:nvPicPr>
          <p:cNvPr id="12" name="Content Placeholder 3"/>
          <p:cNvPicPr>
            <a:picLocks noChangeAspect="1"/>
          </p:cNvPicPr>
          <p:nvPr/>
        </p:nvPicPr>
        <p:blipFill>
          <a:blip r:embed="rId5"/>
          <a:srcRect t="13245" b="13245"/>
          <a:stretch>
            <a:fillRect/>
          </a:stretch>
        </p:blipFill>
        <p:spPr>
          <a:xfrm>
            <a:off x="4630774" y="343167"/>
            <a:ext cx="4348574" cy="2729044"/>
          </a:xfrm>
          <a:prstGeom prst="rect">
            <a:avLst/>
          </a:prstGeom>
        </p:spPr>
      </p:pic>
    </p:spTree>
    <p:extLst>
      <p:ext uri="{BB962C8B-B14F-4D97-AF65-F5344CB8AC3E}">
        <p14:creationId xmlns:p14="http://schemas.microsoft.com/office/powerpoint/2010/main" val="1669002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655398"/>
            <a:ext cx="9144000" cy="4448542"/>
          </a:xfrm>
        </p:spPr>
        <p:txBody>
          <a:bodyPr>
            <a:normAutofit fontScale="92500" lnSpcReduction="10000"/>
          </a:bodyPr>
          <a:lstStyle/>
          <a:p>
            <a:r>
              <a:rPr lang="en-US" b="1" u="sng" dirty="0" smtClean="0">
                <a:latin typeface="Times New Roman"/>
                <a:cs typeface="Times New Roman"/>
              </a:rPr>
              <a:t>Response Activities (20-30 </a:t>
            </a:r>
            <a:r>
              <a:rPr lang="en-US" b="1" u="sng" dirty="0" err="1" smtClean="0">
                <a:latin typeface="Times New Roman"/>
                <a:cs typeface="Times New Roman"/>
              </a:rPr>
              <a:t>mins</a:t>
            </a:r>
            <a:r>
              <a:rPr lang="en-US" b="1" u="sng" dirty="0" smtClean="0">
                <a:latin typeface="Times New Roman"/>
                <a:cs typeface="Times New Roman"/>
              </a:rPr>
              <a:t>)</a:t>
            </a:r>
            <a:endParaRPr lang="en-US" u="sng" dirty="0">
              <a:latin typeface="Times New Roman"/>
              <a:cs typeface="Times New Roman"/>
            </a:endParaRPr>
          </a:p>
          <a:p>
            <a:pPr marL="0" indent="0">
              <a:buNone/>
            </a:pPr>
            <a:r>
              <a:rPr lang="en-US" dirty="0">
                <a:latin typeface="Times New Roman"/>
                <a:cs typeface="Times New Roman"/>
              </a:rPr>
              <a:t>At least three different “learning center” activities accompany each story to respond to and engage the Holy Scripture.</a:t>
            </a:r>
          </a:p>
          <a:p>
            <a:pPr marL="0" indent="0">
              <a:buNone/>
            </a:pPr>
            <a:r>
              <a:rPr lang="en-US" dirty="0">
                <a:latin typeface="Times New Roman"/>
                <a:cs typeface="Times New Roman"/>
              </a:rPr>
              <a:t>	These activities focus on</a:t>
            </a:r>
            <a:r>
              <a:rPr lang="en-US" dirty="0" smtClean="0">
                <a:latin typeface="Times New Roman"/>
                <a:cs typeface="Times New Roman"/>
              </a:rPr>
              <a:t>:                                                         </a:t>
            </a:r>
            <a:endParaRPr lang="en-US" dirty="0">
              <a:latin typeface="Times New Roman"/>
              <a:cs typeface="Times New Roman"/>
            </a:endParaRPr>
          </a:p>
          <a:p>
            <a:pPr marL="0" indent="0">
              <a:buNone/>
            </a:pPr>
            <a:r>
              <a:rPr lang="en-US" dirty="0" smtClean="0">
                <a:latin typeface="Times New Roman"/>
                <a:cs typeface="Times New Roman"/>
              </a:rPr>
              <a:t>   			 ▪Gross </a:t>
            </a:r>
            <a:r>
              <a:rPr lang="en-US" dirty="0">
                <a:latin typeface="Times New Roman"/>
                <a:cs typeface="Times New Roman"/>
              </a:rPr>
              <a:t>Motor skills	</a:t>
            </a:r>
            <a:r>
              <a:rPr lang="en-US" dirty="0" smtClean="0">
                <a:latin typeface="Times New Roman"/>
                <a:cs typeface="Times New Roman"/>
              </a:rPr>
              <a:t>	▪</a:t>
            </a:r>
            <a:r>
              <a:rPr lang="en-US" dirty="0">
                <a:latin typeface="Times New Roman"/>
                <a:cs typeface="Times New Roman"/>
              </a:rPr>
              <a:t>Fine Motor </a:t>
            </a:r>
            <a:r>
              <a:rPr lang="en-US" dirty="0" smtClean="0">
                <a:latin typeface="Times New Roman"/>
                <a:cs typeface="Times New Roman"/>
              </a:rPr>
              <a:t>Skills</a:t>
            </a:r>
            <a:br>
              <a:rPr lang="en-US" dirty="0" smtClean="0">
                <a:latin typeface="Times New Roman"/>
                <a:cs typeface="Times New Roman"/>
              </a:rPr>
            </a:br>
            <a:r>
              <a:rPr lang="en-US" dirty="0" smtClean="0">
                <a:latin typeface="Times New Roman"/>
                <a:cs typeface="Times New Roman"/>
              </a:rPr>
              <a:t>   						▪</a:t>
            </a:r>
            <a:r>
              <a:rPr lang="en-US" dirty="0">
                <a:latin typeface="Times New Roman"/>
                <a:cs typeface="Times New Roman"/>
              </a:rPr>
              <a:t>Receptive Language skills</a:t>
            </a:r>
          </a:p>
          <a:p>
            <a:pPr marL="0" indent="0">
              <a:buNone/>
            </a:pPr>
            <a:r>
              <a:rPr lang="en-US" dirty="0">
                <a:latin typeface="Times New Roman"/>
                <a:cs typeface="Times New Roman"/>
              </a:rPr>
              <a:t>		</a:t>
            </a:r>
            <a:r>
              <a:rPr lang="en-US" dirty="0" smtClean="0">
                <a:latin typeface="Times New Roman"/>
                <a:cs typeface="Times New Roman"/>
              </a:rPr>
              <a:t>    ▪</a:t>
            </a:r>
            <a:r>
              <a:rPr lang="en-US" dirty="0">
                <a:latin typeface="Times New Roman"/>
                <a:cs typeface="Times New Roman"/>
              </a:rPr>
              <a:t>Kinesthetic Awareness</a:t>
            </a:r>
          </a:p>
          <a:p>
            <a:pPr marL="0" indent="0">
              <a:buNone/>
            </a:pPr>
            <a:r>
              <a:rPr lang="en-US" dirty="0" smtClean="0">
                <a:latin typeface="Times New Roman"/>
                <a:cs typeface="Times New Roman"/>
              </a:rPr>
              <a:t> 				 ▪</a:t>
            </a:r>
            <a:r>
              <a:rPr lang="en-US" dirty="0">
                <a:latin typeface="Times New Roman"/>
                <a:cs typeface="Times New Roman"/>
              </a:rPr>
              <a:t>Oral </a:t>
            </a:r>
            <a:r>
              <a:rPr lang="en-US" dirty="0" smtClean="0">
                <a:latin typeface="Times New Roman"/>
                <a:cs typeface="Times New Roman"/>
              </a:rPr>
              <a:t>Communication 	 </a:t>
            </a:r>
            <a:r>
              <a:rPr lang="en-US" dirty="0">
                <a:latin typeface="Times New Roman"/>
                <a:cs typeface="Times New Roman"/>
              </a:rPr>
              <a:t>	▪Tactile Sensitivity</a:t>
            </a:r>
          </a:p>
          <a:p>
            <a:pPr marL="0" indent="0">
              <a:buNone/>
            </a:pPr>
            <a:endParaRPr lang="en-US" dirty="0">
              <a:latin typeface="Times New Roman"/>
              <a:cs typeface="Times New Roman"/>
            </a:endParaRPr>
          </a:p>
        </p:txBody>
      </p:sp>
      <p:pic>
        <p:nvPicPr>
          <p:cNvPr id="4" name="Picture 3"/>
          <p:cNvPicPr>
            <a:picLocks noChangeAspect="1"/>
          </p:cNvPicPr>
          <p:nvPr/>
        </p:nvPicPr>
        <p:blipFill>
          <a:blip r:embed="rId3"/>
          <a:stretch>
            <a:fillRect/>
          </a:stretch>
        </p:blipFill>
        <p:spPr>
          <a:xfrm>
            <a:off x="140172" y="123458"/>
            <a:ext cx="2286000" cy="2286000"/>
          </a:xfrm>
          <a:prstGeom prst="rect">
            <a:avLst/>
          </a:prstGeom>
        </p:spPr>
      </p:pic>
      <p:pic>
        <p:nvPicPr>
          <p:cNvPr id="5" name="Picture 4"/>
          <p:cNvPicPr>
            <a:picLocks noChangeAspect="1"/>
          </p:cNvPicPr>
          <p:nvPr/>
        </p:nvPicPr>
        <p:blipFill>
          <a:blip r:embed="rId4"/>
          <a:stretch>
            <a:fillRect/>
          </a:stretch>
        </p:blipFill>
        <p:spPr>
          <a:xfrm>
            <a:off x="5370044" y="123458"/>
            <a:ext cx="3644900" cy="2730500"/>
          </a:xfrm>
          <a:prstGeom prst="rect">
            <a:avLst/>
          </a:prstGeom>
        </p:spPr>
      </p:pic>
      <p:sp>
        <p:nvSpPr>
          <p:cNvPr id="6" name="TextBox 5"/>
          <p:cNvSpPr txBox="1"/>
          <p:nvPr/>
        </p:nvSpPr>
        <p:spPr>
          <a:xfrm>
            <a:off x="2343344" y="440819"/>
            <a:ext cx="1627256" cy="646331"/>
          </a:xfrm>
          <a:prstGeom prst="rect">
            <a:avLst/>
          </a:prstGeom>
          <a:noFill/>
        </p:spPr>
        <p:txBody>
          <a:bodyPr wrap="none" rtlCol="0">
            <a:spAutoFit/>
          </a:bodyPr>
          <a:lstStyle/>
          <a:p>
            <a:r>
              <a:rPr lang="en-US" dirty="0" smtClean="0">
                <a:latin typeface="Times New Roman"/>
                <a:cs typeface="Times New Roman"/>
              </a:rPr>
              <a:t>Making Advent </a:t>
            </a:r>
          </a:p>
          <a:p>
            <a:r>
              <a:rPr lang="en-US" dirty="0" smtClean="0">
                <a:latin typeface="Times New Roman"/>
                <a:cs typeface="Times New Roman"/>
              </a:rPr>
              <a:t>Wreaths</a:t>
            </a:r>
            <a:endParaRPr lang="en-US" dirty="0">
              <a:latin typeface="Times New Roman"/>
              <a:cs typeface="Times New Roman"/>
            </a:endParaRPr>
          </a:p>
        </p:txBody>
      </p:sp>
      <p:sp>
        <p:nvSpPr>
          <p:cNvPr id="7" name="TextBox 6"/>
          <p:cNvSpPr txBox="1"/>
          <p:nvPr/>
        </p:nvSpPr>
        <p:spPr>
          <a:xfrm>
            <a:off x="3239984" y="1915244"/>
            <a:ext cx="1967531" cy="369332"/>
          </a:xfrm>
          <a:prstGeom prst="rect">
            <a:avLst/>
          </a:prstGeom>
          <a:noFill/>
        </p:spPr>
        <p:txBody>
          <a:bodyPr wrap="none" rtlCol="0">
            <a:spAutoFit/>
          </a:bodyPr>
          <a:lstStyle/>
          <a:p>
            <a:r>
              <a:rPr lang="en-US" dirty="0" smtClean="0">
                <a:latin typeface="Times New Roman"/>
                <a:cs typeface="Times New Roman"/>
              </a:rPr>
              <a:t>Finding Lost Coins</a:t>
            </a:r>
            <a:endParaRPr lang="en-US" dirty="0">
              <a:latin typeface="Times New Roman"/>
              <a:cs typeface="Times New Roman"/>
            </a:endParaRPr>
          </a:p>
        </p:txBody>
      </p:sp>
    </p:spTree>
    <p:extLst>
      <p:ext uri="{BB962C8B-B14F-4D97-AF65-F5344CB8AC3E}">
        <p14:creationId xmlns:p14="http://schemas.microsoft.com/office/powerpoint/2010/main" val="9619862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8080"/>
                </a:solidFill>
                <a:latin typeface="Times New Roman"/>
                <a:cs typeface="Times New Roman"/>
              </a:rPr>
              <a:t>Rhythms of Grace is…..</a:t>
            </a:r>
            <a:endParaRPr lang="en-US" dirty="0">
              <a:latin typeface="Times New Roman"/>
              <a:cs typeface="Times New Roman"/>
            </a:endParaRPr>
          </a:p>
        </p:txBody>
      </p:sp>
      <p:sp>
        <p:nvSpPr>
          <p:cNvPr id="3" name="Content Placeholder 2"/>
          <p:cNvSpPr>
            <a:spLocks noGrp="1"/>
          </p:cNvSpPr>
          <p:nvPr>
            <p:ph idx="1"/>
          </p:nvPr>
        </p:nvSpPr>
        <p:spPr>
          <a:xfrm>
            <a:off x="457200" y="1600200"/>
            <a:ext cx="8229600" cy="4954449"/>
          </a:xfrm>
        </p:spPr>
        <p:txBody>
          <a:bodyPr>
            <a:normAutofit fontScale="85000" lnSpcReduction="20000"/>
          </a:bodyPr>
          <a:lstStyle/>
          <a:p>
            <a:pPr>
              <a:lnSpc>
                <a:spcPct val="150000"/>
              </a:lnSpc>
            </a:pPr>
            <a:r>
              <a:rPr lang="en-US" b="1" dirty="0" smtClean="0">
                <a:solidFill>
                  <a:srgbClr val="808080"/>
                </a:solidFill>
                <a:latin typeface="Book Antiqua" pitchFamily="18" charset="0"/>
              </a:rPr>
              <a:t>WORSHIP</a:t>
            </a:r>
          </a:p>
          <a:p>
            <a:pPr>
              <a:lnSpc>
                <a:spcPct val="150000"/>
              </a:lnSpc>
            </a:pPr>
            <a:r>
              <a:rPr lang="en-US" b="1" dirty="0" smtClean="0">
                <a:solidFill>
                  <a:srgbClr val="808080"/>
                </a:solidFill>
                <a:latin typeface="Book Antiqua" pitchFamily="18" charset="0"/>
              </a:rPr>
              <a:t>FORMATION</a:t>
            </a:r>
          </a:p>
          <a:p>
            <a:pPr>
              <a:lnSpc>
                <a:spcPct val="150000"/>
              </a:lnSpc>
            </a:pPr>
            <a:r>
              <a:rPr lang="en-US" b="1" dirty="0" smtClean="0">
                <a:solidFill>
                  <a:srgbClr val="808080"/>
                </a:solidFill>
                <a:latin typeface="Book Antiqua" pitchFamily="18" charset="0"/>
              </a:rPr>
              <a:t>A GATHERING OF THE BODY OF CHRIST</a:t>
            </a:r>
          </a:p>
          <a:p>
            <a:pPr>
              <a:lnSpc>
                <a:spcPct val="150000"/>
              </a:lnSpc>
            </a:pPr>
            <a:r>
              <a:rPr lang="en-US" b="1" dirty="0" smtClean="0">
                <a:solidFill>
                  <a:srgbClr val="808080"/>
                </a:solidFill>
                <a:latin typeface="Book Antiqua" pitchFamily="18" charset="0"/>
              </a:rPr>
              <a:t>PART OF THE EMERGENT CHURCH MOVEMENT</a:t>
            </a:r>
          </a:p>
          <a:p>
            <a:pPr>
              <a:lnSpc>
                <a:spcPct val="150000"/>
              </a:lnSpc>
            </a:pPr>
            <a:r>
              <a:rPr lang="en-US" b="1" dirty="0" smtClean="0">
                <a:solidFill>
                  <a:srgbClr val="808080"/>
                </a:solidFill>
                <a:latin typeface="Book Antiqua" pitchFamily="18" charset="0"/>
              </a:rPr>
              <a:t>FAMILY CENTERED</a:t>
            </a:r>
          </a:p>
          <a:p>
            <a:pPr>
              <a:lnSpc>
                <a:spcPct val="150000"/>
              </a:lnSpc>
            </a:pPr>
            <a:r>
              <a:rPr lang="en-US" b="1" dirty="0" smtClean="0">
                <a:solidFill>
                  <a:srgbClr val="808080"/>
                </a:solidFill>
                <a:latin typeface="Book Antiqua" pitchFamily="18" charset="0"/>
              </a:rPr>
              <a:t>WITH THERAPEUTIC VALUE</a:t>
            </a:r>
          </a:p>
          <a:p>
            <a:pPr>
              <a:lnSpc>
                <a:spcPct val="150000"/>
              </a:lnSpc>
            </a:pPr>
            <a:r>
              <a:rPr lang="en-US" b="1" dirty="0" smtClean="0">
                <a:solidFill>
                  <a:srgbClr val="808080"/>
                </a:solidFill>
                <a:latin typeface="Book Antiqua" pitchFamily="18" charset="0"/>
              </a:rPr>
              <a:t>AN EXPRESSION OF GOD’S LOVE</a:t>
            </a:r>
          </a:p>
          <a:p>
            <a:pPr>
              <a:lnSpc>
                <a:spcPct val="150000"/>
              </a:lnSpc>
            </a:pPr>
            <a:endParaRPr lang="en-US" dirty="0">
              <a:solidFill>
                <a:srgbClr val="808080"/>
              </a:solidFill>
            </a:endParaRPr>
          </a:p>
        </p:txBody>
      </p:sp>
    </p:spTree>
    <p:extLst>
      <p:ext uri="{BB962C8B-B14F-4D97-AF65-F5344CB8AC3E}">
        <p14:creationId xmlns:p14="http://schemas.microsoft.com/office/powerpoint/2010/main" val="244025394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22502" b="22502"/>
          <a:stretch>
            <a:fillRect/>
          </a:stretch>
        </p:blipFill>
        <p:spPr>
          <a:xfrm>
            <a:off x="4923897" y="282199"/>
            <a:ext cx="3762903" cy="2069452"/>
          </a:xfrm>
        </p:spPr>
      </p:pic>
      <p:sp>
        <p:nvSpPr>
          <p:cNvPr id="5" name="Rectangle 4"/>
          <p:cNvSpPr/>
          <p:nvPr/>
        </p:nvSpPr>
        <p:spPr>
          <a:xfrm>
            <a:off x="5328865" y="2421257"/>
            <a:ext cx="2078363" cy="461665"/>
          </a:xfrm>
          <a:prstGeom prst="rect">
            <a:avLst/>
          </a:prstGeom>
        </p:spPr>
        <p:txBody>
          <a:bodyPr wrap="none">
            <a:spAutoFit/>
          </a:bodyPr>
          <a:lstStyle/>
          <a:p>
            <a:r>
              <a:rPr lang="en-US" sz="2400" dirty="0">
                <a:latin typeface="Times New Roman"/>
                <a:cs typeface="Times New Roman"/>
              </a:rPr>
              <a:t>Wind matching</a:t>
            </a:r>
          </a:p>
        </p:txBody>
      </p:sp>
      <p:pic>
        <p:nvPicPr>
          <p:cNvPr id="6" name="Picture 5"/>
          <p:cNvPicPr>
            <a:picLocks noChangeAspect="1"/>
          </p:cNvPicPr>
          <p:nvPr/>
        </p:nvPicPr>
        <p:blipFill>
          <a:blip r:embed="rId3"/>
          <a:stretch>
            <a:fillRect/>
          </a:stretch>
        </p:blipFill>
        <p:spPr>
          <a:xfrm>
            <a:off x="271478" y="269125"/>
            <a:ext cx="2438400" cy="2705100"/>
          </a:xfrm>
          <a:prstGeom prst="rect">
            <a:avLst/>
          </a:prstGeom>
        </p:spPr>
      </p:pic>
      <p:sp>
        <p:nvSpPr>
          <p:cNvPr id="7" name="Rectangle 6"/>
          <p:cNvSpPr/>
          <p:nvPr/>
        </p:nvSpPr>
        <p:spPr>
          <a:xfrm>
            <a:off x="271478" y="3105835"/>
            <a:ext cx="4127051" cy="830997"/>
          </a:xfrm>
          <a:prstGeom prst="rect">
            <a:avLst/>
          </a:prstGeom>
        </p:spPr>
        <p:txBody>
          <a:bodyPr wrap="square">
            <a:spAutoFit/>
          </a:bodyPr>
          <a:lstStyle/>
          <a:p>
            <a:r>
              <a:rPr lang="en-US" sz="2400" dirty="0">
                <a:latin typeface="Times New Roman"/>
                <a:cs typeface="Times New Roman"/>
              </a:rPr>
              <a:t>Jesus </a:t>
            </a:r>
            <a:r>
              <a:rPr lang="en-US" sz="2400" dirty="0" smtClean="0">
                <a:latin typeface="Times New Roman"/>
                <a:cs typeface="Times New Roman"/>
              </a:rPr>
              <a:t>the Carpenter</a:t>
            </a:r>
            <a:endParaRPr lang="en-US" sz="2400" dirty="0">
              <a:latin typeface="Times New Roman"/>
              <a:cs typeface="Times New Roman"/>
            </a:endParaRPr>
          </a:p>
          <a:p>
            <a:r>
              <a:rPr lang="en-US" sz="2400" dirty="0">
                <a:latin typeface="Times New Roman"/>
                <a:cs typeface="Times New Roman"/>
              </a:rPr>
              <a:t>hammering nails</a:t>
            </a:r>
          </a:p>
        </p:txBody>
      </p:sp>
      <p:pic>
        <p:nvPicPr>
          <p:cNvPr id="9" name="Picture 8"/>
          <p:cNvPicPr>
            <a:picLocks noChangeAspect="1"/>
          </p:cNvPicPr>
          <p:nvPr/>
        </p:nvPicPr>
        <p:blipFill>
          <a:blip r:embed="rId4"/>
          <a:stretch>
            <a:fillRect/>
          </a:stretch>
        </p:blipFill>
        <p:spPr>
          <a:xfrm>
            <a:off x="5728150" y="4306164"/>
            <a:ext cx="3251200" cy="2438400"/>
          </a:xfrm>
          <a:prstGeom prst="rect">
            <a:avLst/>
          </a:prstGeom>
        </p:spPr>
      </p:pic>
      <p:sp>
        <p:nvSpPr>
          <p:cNvPr id="10" name="Rectangle 9"/>
          <p:cNvSpPr/>
          <p:nvPr/>
        </p:nvSpPr>
        <p:spPr>
          <a:xfrm>
            <a:off x="5878219" y="3613666"/>
            <a:ext cx="1779003" cy="461665"/>
          </a:xfrm>
          <a:prstGeom prst="rect">
            <a:avLst/>
          </a:prstGeom>
        </p:spPr>
        <p:txBody>
          <a:bodyPr wrap="none">
            <a:spAutoFit/>
          </a:bodyPr>
          <a:lstStyle/>
          <a:p>
            <a:r>
              <a:rPr lang="en-US" sz="2400" dirty="0">
                <a:latin typeface="Times New Roman"/>
                <a:cs typeface="Times New Roman"/>
              </a:rPr>
              <a:t>Tossing stars</a:t>
            </a:r>
          </a:p>
        </p:txBody>
      </p:sp>
      <p:pic>
        <p:nvPicPr>
          <p:cNvPr id="11" name="Picture 10"/>
          <p:cNvPicPr>
            <a:picLocks noChangeAspect="1"/>
          </p:cNvPicPr>
          <p:nvPr/>
        </p:nvPicPr>
        <p:blipFill>
          <a:blip r:embed="rId5"/>
          <a:stretch>
            <a:fillRect/>
          </a:stretch>
        </p:blipFill>
        <p:spPr>
          <a:xfrm>
            <a:off x="1853241" y="4444247"/>
            <a:ext cx="3070656" cy="2300317"/>
          </a:xfrm>
          <a:prstGeom prst="rect">
            <a:avLst/>
          </a:prstGeom>
        </p:spPr>
      </p:pic>
      <p:sp>
        <p:nvSpPr>
          <p:cNvPr id="12" name="TextBox 11"/>
          <p:cNvSpPr txBox="1"/>
          <p:nvPr/>
        </p:nvSpPr>
        <p:spPr>
          <a:xfrm>
            <a:off x="271478" y="5244180"/>
            <a:ext cx="1419556" cy="830997"/>
          </a:xfrm>
          <a:prstGeom prst="rect">
            <a:avLst/>
          </a:prstGeom>
          <a:noFill/>
        </p:spPr>
        <p:txBody>
          <a:bodyPr wrap="square" rtlCol="0">
            <a:spAutoFit/>
          </a:bodyPr>
          <a:lstStyle/>
          <a:p>
            <a:r>
              <a:rPr lang="en-US" sz="2400" dirty="0" smtClean="0">
                <a:latin typeface="Times New Roman"/>
                <a:cs typeface="Times New Roman"/>
              </a:rPr>
              <a:t>Lost </a:t>
            </a:r>
            <a:br>
              <a:rPr lang="en-US" sz="2400" dirty="0" smtClean="0">
                <a:latin typeface="Times New Roman"/>
                <a:cs typeface="Times New Roman"/>
              </a:rPr>
            </a:br>
            <a:r>
              <a:rPr lang="en-US" sz="2400" dirty="0" smtClean="0">
                <a:latin typeface="Times New Roman"/>
                <a:cs typeface="Times New Roman"/>
              </a:rPr>
              <a:t>Coins</a:t>
            </a:r>
            <a:endParaRPr lang="en-US" sz="2400" dirty="0">
              <a:latin typeface="Times New Roman"/>
              <a:cs typeface="Times New Roman"/>
            </a:endParaRPr>
          </a:p>
        </p:txBody>
      </p:sp>
    </p:spTree>
    <p:extLst>
      <p:ext uri="{BB962C8B-B14F-4D97-AF65-F5344CB8AC3E}">
        <p14:creationId xmlns:p14="http://schemas.microsoft.com/office/powerpoint/2010/main" val="282963023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cs typeface="Times New Roman"/>
              </a:rPr>
              <a:t> </a:t>
            </a:r>
            <a:r>
              <a:rPr lang="en-US" dirty="0">
                <a:latin typeface="Times New Roman"/>
                <a:cs typeface="Times New Roman"/>
              </a:rPr>
              <a:t>“Safe Space” </a:t>
            </a:r>
            <a:endParaRPr lang="en-US" dirty="0"/>
          </a:p>
        </p:txBody>
      </p:sp>
      <p:sp>
        <p:nvSpPr>
          <p:cNvPr id="3" name="Content Placeholder 2"/>
          <p:cNvSpPr>
            <a:spLocks noGrp="1"/>
          </p:cNvSpPr>
          <p:nvPr>
            <p:ph idx="1"/>
          </p:nvPr>
        </p:nvSpPr>
        <p:spPr/>
        <p:txBody>
          <a:bodyPr/>
          <a:lstStyle/>
          <a:p>
            <a:r>
              <a:rPr lang="en-US" dirty="0" smtClean="0">
                <a:latin typeface="Times New Roman"/>
                <a:cs typeface="Times New Roman"/>
              </a:rPr>
              <a:t>A place with cushions, chair or rug/mat </a:t>
            </a:r>
            <a:r>
              <a:rPr lang="en-US" dirty="0">
                <a:latin typeface="Times New Roman"/>
                <a:cs typeface="Times New Roman"/>
              </a:rPr>
              <a:t>allows children to watch from a distance or to take some time out from the activity.</a:t>
            </a:r>
          </a:p>
          <a:p>
            <a:endParaRPr lang="en-US" dirty="0"/>
          </a:p>
        </p:txBody>
      </p:sp>
      <p:pic>
        <p:nvPicPr>
          <p:cNvPr id="6" name="Picture 5"/>
          <p:cNvPicPr>
            <a:picLocks noChangeAspect="1"/>
          </p:cNvPicPr>
          <p:nvPr/>
        </p:nvPicPr>
        <p:blipFill>
          <a:blip r:embed="rId2"/>
          <a:stretch>
            <a:fillRect/>
          </a:stretch>
        </p:blipFill>
        <p:spPr>
          <a:xfrm>
            <a:off x="2399198" y="3198244"/>
            <a:ext cx="4846815" cy="3659755"/>
          </a:xfrm>
          <a:prstGeom prst="rect">
            <a:avLst/>
          </a:prstGeom>
        </p:spPr>
      </p:pic>
    </p:spTree>
    <p:extLst>
      <p:ext uri="{BB962C8B-B14F-4D97-AF65-F5344CB8AC3E}">
        <p14:creationId xmlns:p14="http://schemas.microsoft.com/office/powerpoint/2010/main" val="5504259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rcRect l="-35117" r="-35117"/>
          <a:stretch>
            <a:fillRect/>
          </a:stretch>
        </p:blipFill>
        <p:spPr>
          <a:xfrm>
            <a:off x="-2051447" y="-1"/>
            <a:ext cx="9012134" cy="8286581"/>
          </a:xfrm>
        </p:spPr>
      </p:pic>
      <p:sp>
        <p:nvSpPr>
          <p:cNvPr id="8" name="TextBox 7"/>
          <p:cNvSpPr txBox="1"/>
          <p:nvPr/>
        </p:nvSpPr>
        <p:spPr>
          <a:xfrm>
            <a:off x="3581892" y="4612147"/>
            <a:ext cx="5112337" cy="1569660"/>
          </a:xfrm>
          <a:prstGeom prst="rect">
            <a:avLst/>
          </a:prstGeom>
          <a:noFill/>
          <a:ln>
            <a:solidFill>
              <a:schemeClr val="accent1">
                <a:lumMod val="40000"/>
                <a:lumOff val="60000"/>
              </a:schemeClr>
            </a:solidFill>
          </a:ln>
        </p:spPr>
        <p:txBody>
          <a:bodyPr wrap="square" rtlCol="0">
            <a:spAutoFit/>
          </a:bodyPr>
          <a:lstStyle/>
          <a:p>
            <a:r>
              <a:rPr lang="en-US" sz="2400" dirty="0" smtClean="0">
                <a:solidFill>
                  <a:srgbClr val="ACB3B6"/>
                </a:solidFill>
                <a:latin typeface="Times New Roman"/>
                <a:cs typeface="Times New Roman"/>
              </a:rPr>
              <a:t>Activities are also adapted to the abilities of the individuals participating.  Additional activities may be necessary for teens or adults. </a:t>
            </a:r>
            <a:endParaRPr lang="en-US" sz="2400" dirty="0">
              <a:solidFill>
                <a:srgbClr val="ACB3B6"/>
              </a:solidFill>
              <a:latin typeface="Times New Roman"/>
              <a:cs typeface="Times New Roman"/>
            </a:endParaRPr>
          </a:p>
        </p:txBody>
      </p:sp>
      <p:pic>
        <p:nvPicPr>
          <p:cNvPr id="9" name="Picture 8"/>
          <p:cNvPicPr>
            <a:picLocks noChangeAspect="1"/>
          </p:cNvPicPr>
          <p:nvPr/>
        </p:nvPicPr>
        <p:blipFill>
          <a:blip r:embed="rId4"/>
          <a:stretch>
            <a:fillRect/>
          </a:stretch>
        </p:blipFill>
        <p:spPr>
          <a:xfrm>
            <a:off x="3411029" y="340752"/>
            <a:ext cx="5283200" cy="3962400"/>
          </a:xfrm>
          <a:prstGeom prst="rect">
            <a:avLst/>
          </a:prstGeom>
        </p:spPr>
      </p:pic>
    </p:spTree>
    <p:extLst>
      <p:ext uri="{BB962C8B-B14F-4D97-AF65-F5344CB8AC3E}">
        <p14:creationId xmlns:p14="http://schemas.microsoft.com/office/powerpoint/2010/main" val="303246984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353065"/>
            <a:ext cx="9144000" cy="4525963"/>
          </a:xfrm>
        </p:spPr>
        <p:txBody>
          <a:bodyPr>
            <a:normAutofit fontScale="85000" lnSpcReduction="10000"/>
          </a:bodyPr>
          <a:lstStyle/>
          <a:p>
            <a:r>
              <a:rPr lang="en-US" b="1" u="sng" dirty="0">
                <a:latin typeface="Times New Roman"/>
                <a:cs typeface="Times New Roman"/>
              </a:rPr>
              <a:t>Re-</a:t>
            </a:r>
            <a:r>
              <a:rPr lang="en-US" b="1" u="sng" dirty="0" smtClean="0">
                <a:latin typeface="Times New Roman"/>
                <a:cs typeface="Times New Roman"/>
              </a:rPr>
              <a:t>Gathering (10 </a:t>
            </a:r>
            <a:r>
              <a:rPr lang="en-US" b="1" u="sng" dirty="0" err="1" smtClean="0">
                <a:latin typeface="Times New Roman"/>
                <a:cs typeface="Times New Roman"/>
              </a:rPr>
              <a:t>mins</a:t>
            </a:r>
            <a:r>
              <a:rPr lang="en-US" b="1" u="sng" dirty="0" smtClean="0">
                <a:latin typeface="Times New Roman"/>
                <a:cs typeface="Times New Roman"/>
              </a:rPr>
              <a:t>)</a:t>
            </a:r>
            <a:endParaRPr lang="en-US" u="sng" dirty="0">
              <a:latin typeface="Times New Roman"/>
              <a:cs typeface="Times New Roman"/>
            </a:endParaRPr>
          </a:p>
          <a:p>
            <a:pPr marL="0" indent="0">
              <a:buNone/>
            </a:pPr>
            <a:r>
              <a:rPr lang="en-US" dirty="0">
                <a:latin typeface="Times New Roman"/>
                <a:cs typeface="Times New Roman"/>
              </a:rPr>
              <a:t>The community reassembles after the activity period with a group game or a song.</a:t>
            </a:r>
          </a:p>
          <a:p>
            <a:pPr marL="0" indent="0">
              <a:buNone/>
            </a:pPr>
            <a:endParaRPr lang="en-US" dirty="0">
              <a:latin typeface="Times New Roman"/>
              <a:cs typeface="Times New Roman"/>
            </a:endParaRPr>
          </a:p>
          <a:p>
            <a:pPr marL="0" indent="0">
              <a:buNone/>
            </a:pPr>
            <a:r>
              <a:rPr lang="en-US" dirty="0">
                <a:latin typeface="Times New Roman"/>
                <a:cs typeface="Times New Roman"/>
              </a:rPr>
              <a:t>A game allows for the group to interact as a large body.</a:t>
            </a:r>
          </a:p>
          <a:p>
            <a:pPr marL="0" indent="0">
              <a:buNone/>
            </a:pPr>
            <a:endParaRPr lang="en-US" dirty="0">
              <a:latin typeface="Times New Roman"/>
              <a:cs typeface="Times New Roman"/>
            </a:endParaRPr>
          </a:p>
          <a:p>
            <a:pPr marL="0" indent="0">
              <a:buNone/>
            </a:pPr>
            <a:r>
              <a:rPr lang="en-US" dirty="0">
                <a:latin typeface="Times New Roman"/>
                <a:cs typeface="Times New Roman"/>
              </a:rPr>
              <a:t>A song helps to prepare for Eucharist.</a:t>
            </a:r>
          </a:p>
          <a:p>
            <a:pPr marL="0" indent="0">
              <a:buNone/>
            </a:pPr>
            <a:endParaRPr lang="en-US" dirty="0">
              <a:latin typeface="Times New Roman"/>
              <a:cs typeface="Times New Roman"/>
            </a:endParaRPr>
          </a:p>
          <a:p>
            <a:pPr marL="0" indent="0">
              <a:buNone/>
            </a:pPr>
            <a:r>
              <a:rPr lang="en-US" dirty="0" smtClean="0">
                <a:latin typeface="Times New Roman"/>
                <a:cs typeface="Times New Roman"/>
              </a:rPr>
              <a:t>At </a:t>
            </a:r>
            <a:r>
              <a:rPr lang="en-US" dirty="0">
                <a:latin typeface="Times New Roman"/>
                <a:cs typeface="Times New Roman"/>
              </a:rPr>
              <a:t>Rhythms I, the table is set with a procession of elements.  At Rhythms II, a procession with cross leads to the nave.</a:t>
            </a:r>
          </a:p>
        </p:txBody>
      </p:sp>
      <p:pic>
        <p:nvPicPr>
          <p:cNvPr id="4" name="Picture 3"/>
          <p:cNvPicPr>
            <a:picLocks noChangeAspect="1"/>
          </p:cNvPicPr>
          <p:nvPr/>
        </p:nvPicPr>
        <p:blipFill>
          <a:blip r:embed="rId3"/>
          <a:stretch>
            <a:fillRect/>
          </a:stretch>
        </p:blipFill>
        <p:spPr>
          <a:xfrm>
            <a:off x="0" y="-1"/>
            <a:ext cx="3529598" cy="2353065"/>
          </a:xfrm>
          <a:prstGeom prst="rect">
            <a:avLst/>
          </a:prstGeom>
        </p:spPr>
      </p:pic>
      <p:pic>
        <p:nvPicPr>
          <p:cNvPr id="5" name="Picture 4"/>
          <p:cNvPicPr>
            <a:picLocks noChangeAspect="1"/>
          </p:cNvPicPr>
          <p:nvPr/>
        </p:nvPicPr>
        <p:blipFill>
          <a:blip r:embed="rId4"/>
          <a:stretch>
            <a:fillRect/>
          </a:stretch>
        </p:blipFill>
        <p:spPr>
          <a:xfrm>
            <a:off x="4740901" y="-1"/>
            <a:ext cx="4403099" cy="2677737"/>
          </a:xfrm>
          <a:prstGeom prst="rect">
            <a:avLst/>
          </a:prstGeom>
        </p:spPr>
      </p:pic>
      <p:sp>
        <p:nvSpPr>
          <p:cNvPr id="6" name="TextBox 5"/>
          <p:cNvSpPr txBox="1"/>
          <p:nvPr/>
        </p:nvSpPr>
        <p:spPr>
          <a:xfrm>
            <a:off x="3529598" y="1007524"/>
            <a:ext cx="1018390" cy="646331"/>
          </a:xfrm>
          <a:prstGeom prst="rect">
            <a:avLst/>
          </a:prstGeom>
          <a:noFill/>
        </p:spPr>
        <p:txBody>
          <a:bodyPr wrap="none" rtlCol="0">
            <a:spAutoFit/>
          </a:bodyPr>
          <a:lstStyle/>
          <a:p>
            <a:r>
              <a:rPr lang="en-US" dirty="0" smtClean="0">
                <a:latin typeface="Times New Roman"/>
                <a:cs typeface="Times New Roman"/>
              </a:rPr>
              <a:t>Rhythms</a:t>
            </a:r>
            <a:br>
              <a:rPr lang="en-US" dirty="0" smtClean="0">
                <a:latin typeface="Times New Roman"/>
                <a:cs typeface="Times New Roman"/>
              </a:rPr>
            </a:br>
            <a:r>
              <a:rPr lang="en-US" dirty="0" smtClean="0">
                <a:latin typeface="Times New Roman"/>
                <a:cs typeface="Times New Roman"/>
              </a:rPr>
              <a:t>at Site </a:t>
            </a:r>
            <a:r>
              <a:rPr lang="en-US" dirty="0">
                <a:latin typeface="Times New Roman"/>
                <a:cs typeface="Times New Roman"/>
              </a:rPr>
              <a:t>1</a:t>
            </a:r>
          </a:p>
        </p:txBody>
      </p:sp>
    </p:spTree>
    <p:extLst>
      <p:ext uri="{BB962C8B-B14F-4D97-AF65-F5344CB8AC3E}">
        <p14:creationId xmlns:p14="http://schemas.microsoft.com/office/powerpoint/2010/main" val="266458921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9101" y="-213842"/>
            <a:ext cx="8229600" cy="1600200"/>
          </a:xfrm>
        </p:spPr>
        <p:txBody>
          <a:bodyPr/>
          <a:lstStyle/>
          <a:p>
            <a:r>
              <a:rPr lang="en-US" dirty="0" smtClean="0">
                <a:latin typeface="Times New Roman"/>
                <a:cs typeface="Times New Roman"/>
              </a:rPr>
              <a:t>Setting the Table</a:t>
            </a:r>
            <a:endParaRPr lang="en-US" dirty="0">
              <a:latin typeface="Times New Roman"/>
              <a:cs typeface="Times New Roman"/>
            </a:endParaRPr>
          </a:p>
        </p:txBody>
      </p:sp>
      <p:pic>
        <p:nvPicPr>
          <p:cNvPr id="4" name="Content Placeholder 3"/>
          <p:cNvPicPr>
            <a:picLocks noGrp="1" noChangeAspect="1"/>
          </p:cNvPicPr>
          <p:nvPr>
            <p:ph idx="1"/>
          </p:nvPr>
        </p:nvPicPr>
        <p:blipFill>
          <a:blip r:embed="rId2"/>
          <a:srcRect t="8753" b="8753"/>
          <a:stretch>
            <a:fillRect/>
          </a:stretch>
        </p:blipFill>
        <p:spPr>
          <a:xfrm>
            <a:off x="174941" y="1176904"/>
            <a:ext cx="4787190" cy="2632770"/>
          </a:xfrm>
        </p:spPr>
      </p:pic>
      <p:pic>
        <p:nvPicPr>
          <p:cNvPr id="5" name="Picture 4"/>
          <p:cNvPicPr>
            <a:picLocks noChangeAspect="1"/>
          </p:cNvPicPr>
          <p:nvPr/>
        </p:nvPicPr>
        <p:blipFill>
          <a:blip r:embed="rId3"/>
          <a:stretch>
            <a:fillRect/>
          </a:stretch>
        </p:blipFill>
        <p:spPr>
          <a:xfrm>
            <a:off x="4564449" y="3997804"/>
            <a:ext cx="4250249" cy="2833499"/>
          </a:xfrm>
          <a:prstGeom prst="rect">
            <a:avLst/>
          </a:prstGeom>
        </p:spPr>
      </p:pic>
    </p:spTree>
    <p:extLst>
      <p:ext uri="{BB962C8B-B14F-4D97-AF65-F5344CB8AC3E}">
        <p14:creationId xmlns:p14="http://schemas.microsoft.com/office/powerpoint/2010/main" val="343019309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5108" y="150591"/>
            <a:ext cx="5838891" cy="6524258"/>
          </a:xfrm>
        </p:spPr>
        <p:txBody>
          <a:bodyPr>
            <a:normAutofit fontScale="92500"/>
          </a:bodyPr>
          <a:lstStyle/>
          <a:p>
            <a:pPr marL="0" indent="0">
              <a:buNone/>
            </a:pPr>
            <a:endParaRPr lang="en-US" dirty="0"/>
          </a:p>
          <a:p>
            <a:r>
              <a:rPr lang="en-US" dirty="0" smtClean="0">
                <a:latin typeface="Times New Roman"/>
                <a:cs typeface="Times New Roman"/>
              </a:rPr>
              <a:t>Most </a:t>
            </a:r>
            <a:r>
              <a:rPr lang="en-US" dirty="0">
                <a:latin typeface="Times New Roman"/>
                <a:cs typeface="Times New Roman"/>
              </a:rPr>
              <a:t>formal part of service…..but conducted on floor in </a:t>
            </a:r>
            <a:r>
              <a:rPr lang="en-US" dirty="0" smtClean="0">
                <a:latin typeface="Times New Roman"/>
                <a:cs typeface="Times New Roman"/>
              </a:rPr>
              <a:t>circle</a:t>
            </a:r>
          </a:p>
          <a:p>
            <a:endParaRPr lang="en-US" dirty="0">
              <a:latin typeface="Times New Roman"/>
              <a:cs typeface="Times New Roman"/>
            </a:endParaRPr>
          </a:p>
          <a:p>
            <a:pPr marL="0" indent="0">
              <a:buNone/>
            </a:pPr>
            <a:r>
              <a:rPr lang="en-US" b="1" dirty="0" smtClean="0">
                <a:latin typeface="Times New Roman"/>
                <a:cs typeface="Times New Roman"/>
              </a:rPr>
              <a:t>Altar</a:t>
            </a:r>
            <a:r>
              <a:rPr lang="en-US" dirty="0">
                <a:latin typeface="Times New Roman"/>
                <a:cs typeface="Times New Roman"/>
              </a:rPr>
              <a:t>:  wooden crate upside down </a:t>
            </a:r>
          </a:p>
          <a:p>
            <a:pPr marL="0" indent="0">
              <a:buNone/>
            </a:pPr>
            <a:r>
              <a:rPr lang="en-US" dirty="0">
                <a:latin typeface="Times New Roman"/>
                <a:cs typeface="Times New Roman"/>
              </a:rPr>
              <a:t>	</a:t>
            </a:r>
          </a:p>
          <a:p>
            <a:pPr marL="0" indent="0">
              <a:buNone/>
            </a:pPr>
            <a:r>
              <a:rPr lang="en-US" b="1" dirty="0" smtClean="0">
                <a:latin typeface="Times New Roman"/>
                <a:cs typeface="Times New Roman"/>
              </a:rPr>
              <a:t>Fair </a:t>
            </a:r>
            <a:r>
              <a:rPr lang="en-US" b="1" dirty="0">
                <a:latin typeface="Times New Roman"/>
                <a:cs typeface="Times New Roman"/>
              </a:rPr>
              <a:t>Linen</a:t>
            </a:r>
            <a:r>
              <a:rPr lang="en-US" dirty="0">
                <a:latin typeface="Times New Roman"/>
                <a:cs typeface="Times New Roman"/>
              </a:rPr>
              <a:t>:  burlap, colorful cloth</a:t>
            </a:r>
          </a:p>
          <a:p>
            <a:pPr marL="0" indent="0">
              <a:buNone/>
            </a:pPr>
            <a:r>
              <a:rPr lang="en-US" dirty="0">
                <a:latin typeface="Times New Roman"/>
                <a:cs typeface="Times New Roman"/>
              </a:rPr>
              <a:t>        </a:t>
            </a:r>
          </a:p>
          <a:p>
            <a:pPr marL="0" indent="0">
              <a:buNone/>
            </a:pPr>
            <a:r>
              <a:rPr lang="it-IT" b="1" dirty="0" err="1" smtClean="0">
                <a:latin typeface="Times New Roman"/>
                <a:cs typeface="Times New Roman"/>
              </a:rPr>
              <a:t>Chalice</a:t>
            </a:r>
            <a:r>
              <a:rPr lang="it-IT" b="1" dirty="0">
                <a:latin typeface="Times New Roman"/>
                <a:cs typeface="Times New Roman"/>
              </a:rPr>
              <a:t>, </a:t>
            </a:r>
            <a:r>
              <a:rPr lang="it-IT" b="1" dirty="0" err="1">
                <a:latin typeface="Times New Roman"/>
                <a:cs typeface="Times New Roman"/>
              </a:rPr>
              <a:t>paten</a:t>
            </a:r>
            <a:r>
              <a:rPr lang="it-IT" b="1" dirty="0">
                <a:latin typeface="Times New Roman"/>
                <a:cs typeface="Times New Roman"/>
              </a:rPr>
              <a:t>, purificator</a:t>
            </a:r>
            <a:endParaRPr lang="it-IT" dirty="0">
              <a:latin typeface="Times New Roman"/>
              <a:cs typeface="Times New Roman"/>
            </a:endParaRPr>
          </a:p>
          <a:p>
            <a:pPr marL="0" indent="0">
              <a:buNone/>
            </a:pPr>
            <a:endParaRPr lang="it-IT" dirty="0">
              <a:latin typeface="Times New Roman"/>
              <a:cs typeface="Times New Roman"/>
            </a:endParaRPr>
          </a:p>
          <a:p>
            <a:pPr marL="0" indent="0">
              <a:buNone/>
            </a:pPr>
            <a:r>
              <a:rPr lang="it-IT" b="1" dirty="0" err="1" smtClean="0">
                <a:latin typeface="Times New Roman"/>
                <a:cs typeface="Times New Roman"/>
              </a:rPr>
              <a:t>Elements</a:t>
            </a:r>
            <a:r>
              <a:rPr lang="it-IT" dirty="0" smtClean="0">
                <a:latin typeface="Times New Roman"/>
                <a:cs typeface="Times New Roman"/>
              </a:rPr>
              <a:t>- </a:t>
            </a:r>
            <a:r>
              <a:rPr lang="it-IT" dirty="0" err="1" smtClean="0">
                <a:latin typeface="Times New Roman"/>
                <a:cs typeface="Times New Roman"/>
              </a:rPr>
              <a:t>rice</a:t>
            </a:r>
            <a:r>
              <a:rPr lang="it-IT" dirty="0" smtClean="0">
                <a:latin typeface="Times New Roman"/>
                <a:cs typeface="Times New Roman"/>
              </a:rPr>
              <a:t> </a:t>
            </a:r>
            <a:r>
              <a:rPr lang="it-IT" dirty="0" err="1" smtClean="0">
                <a:latin typeface="Times New Roman"/>
                <a:cs typeface="Times New Roman"/>
              </a:rPr>
              <a:t>crackers</a:t>
            </a:r>
            <a:r>
              <a:rPr lang="it-IT" dirty="0" smtClean="0">
                <a:latin typeface="Times New Roman"/>
                <a:cs typeface="Times New Roman"/>
              </a:rPr>
              <a:t>, </a:t>
            </a:r>
            <a:r>
              <a:rPr lang="it-IT" dirty="0" err="1" smtClean="0">
                <a:latin typeface="Times New Roman"/>
                <a:cs typeface="Times New Roman"/>
              </a:rPr>
              <a:t>apple</a:t>
            </a:r>
            <a:r>
              <a:rPr lang="it-IT" dirty="0" smtClean="0">
                <a:latin typeface="Times New Roman"/>
                <a:cs typeface="Times New Roman"/>
              </a:rPr>
              <a:t> </a:t>
            </a:r>
            <a:r>
              <a:rPr lang="it-IT" dirty="0" err="1" smtClean="0">
                <a:latin typeface="Times New Roman"/>
                <a:cs typeface="Times New Roman"/>
              </a:rPr>
              <a:t>juice</a:t>
            </a:r>
            <a:r>
              <a:rPr lang="it-IT" dirty="0">
                <a:latin typeface="Times New Roman"/>
                <a:cs typeface="Times New Roman"/>
              </a:rPr>
              <a:t>.</a:t>
            </a:r>
            <a:endParaRPr lang="en-US" dirty="0">
              <a:latin typeface="Times New Roman"/>
              <a:cs typeface="Times New Roman"/>
            </a:endParaRPr>
          </a:p>
        </p:txBody>
      </p:sp>
      <p:pic>
        <p:nvPicPr>
          <p:cNvPr id="4" name="Picture 3"/>
          <p:cNvPicPr>
            <a:picLocks noChangeAspect="1"/>
          </p:cNvPicPr>
          <p:nvPr/>
        </p:nvPicPr>
        <p:blipFill>
          <a:blip r:embed="rId2"/>
          <a:stretch>
            <a:fillRect/>
          </a:stretch>
        </p:blipFill>
        <p:spPr>
          <a:xfrm>
            <a:off x="133642" y="142225"/>
            <a:ext cx="3048000" cy="2438400"/>
          </a:xfrm>
          <a:prstGeom prst="rect">
            <a:avLst/>
          </a:prstGeom>
        </p:spPr>
      </p:pic>
      <p:pic>
        <p:nvPicPr>
          <p:cNvPr id="5" name="Picture 4"/>
          <p:cNvPicPr>
            <a:picLocks noChangeAspect="1"/>
          </p:cNvPicPr>
          <p:nvPr/>
        </p:nvPicPr>
        <p:blipFill>
          <a:blip r:embed="rId3"/>
          <a:stretch>
            <a:fillRect/>
          </a:stretch>
        </p:blipFill>
        <p:spPr>
          <a:xfrm>
            <a:off x="133642" y="4388849"/>
            <a:ext cx="3048000" cy="2286000"/>
          </a:xfrm>
          <a:prstGeom prst="rect">
            <a:avLst/>
          </a:prstGeom>
        </p:spPr>
      </p:pic>
    </p:spTree>
    <p:extLst>
      <p:ext uri="{BB962C8B-B14F-4D97-AF65-F5344CB8AC3E}">
        <p14:creationId xmlns:p14="http://schemas.microsoft.com/office/powerpoint/2010/main" val="90842410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4232831"/>
          </a:xfrm>
        </p:spPr>
        <p:txBody>
          <a:bodyPr>
            <a:normAutofit fontScale="77500" lnSpcReduction="20000"/>
          </a:bodyPr>
          <a:lstStyle/>
          <a:p>
            <a:pPr marL="0" indent="0">
              <a:buNone/>
            </a:pPr>
            <a:r>
              <a:rPr lang="en-US" b="1" u="sng" dirty="0">
                <a:latin typeface="Times New Roman"/>
                <a:cs typeface="Times New Roman"/>
              </a:rPr>
              <a:t>Holy </a:t>
            </a:r>
            <a:r>
              <a:rPr lang="en-US" b="1" u="sng" dirty="0" smtClean="0">
                <a:latin typeface="Times New Roman"/>
                <a:cs typeface="Times New Roman"/>
              </a:rPr>
              <a:t>Eucharist (15 </a:t>
            </a:r>
            <a:r>
              <a:rPr lang="en-US" b="1" u="sng" dirty="0" err="1" smtClean="0">
                <a:latin typeface="Times New Roman"/>
                <a:cs typeface="Times New Roman"/>
              </a:rPr>
              <a:t>mins</a:t>
            </a:r>
            <a:r>
              <a:rPr lang="en-US" b="1" u="sng" dirty="0" smtClean="0">
                <a:latin typeface="Times New Roman"/>
                <a:cs typeface="Times New Roman"/>
              </a:rPr>
              <a:t>)</a:t>
            </a:r>
            <a:r>
              <a:rPr lang="en-US" dirty="0" smtClean="0">
                <a:latin typeface="Times New Roman"/>
                <a:cs typeface="Times New Roman"/>
              </a:rPr>
              <a:t> </a:t>
            </a:r>
            <a:br>
              <a:rPr lang="en-US" dirty="0" smtClean="0">
                <a:latin typeface="Times New Roman"/>
                <a:cs typeface="Times New Roman"/>
              </a:rPr>
            </a:br>
            <a:r>
              <a:rPr lang="en-US" dirty="0" smtClean="0">
                <a:latin typeface="Times New Roman"/>
                <a:cs typeface="Times New Roman"/>
              </a:rPr>
              <a:t/>
            </a:r>
            <a:br>
              <a:rPr lang="en-US" dirty="0" smtClean="0">
                <a:latin typeface="Times New Roman"/>
                <a:cs typeface="Times New Roman"/>
              </a:rPr>
            </a:br>
            <a:r>
              <a:rPr lang="en-US" dirty="0" smtClean="0">
                <a:latin typeface="Times New Roman"/>
                <a:cs typeface="Times New Roman"/>
              </a:rPr>
              <a:t>A </a:t>
            </a:r>
            <a:r>
              <a:rPr lang="en-US" dirty="0">
                <a:latin typeface="Times New Roman"/>
                <a:cs typeface="Times New Roman"/>
              </a:rPr>
              <a:t>simple prayer is used to consecrate the </a:t>
            </a:r>
            <a:r>
              <a:rPr lang="en-US" dirty="0" smtClean="0">
                <a:latin typeface="Times New Roman"/>
                <a:cs typeface="Times New Roman"/>
              </a:rPr>
              <a:t>elements.</a:t>
            </a:r>
            <a:endParaRPr lang="en-US" dirty="0">
              <a:latin typeface="Times New Roman"/>
              <a:cs typeface="Times New Roman"/>
            </a:endParaRPr>
          </a:p>
          <a:p>
            <a:pPr marL="0" indent="0">
              <a:buNone/>
            </a:pPr>
            <a:r>
              <a:rPr lang="en-US" dirty="0">
                <a:latin typeface="Times New Roman"/>
                <a:cs typeface="Times New Roman"/>
              </a:rPr>
              <a:t>Some standard liturgical features are included</a:t>
            </a:r>
            <a:r>
              <a:rPr lang="en-US" dirty="0" smtClean="0">
                <a:latin typeface="Times New Roman"/>
                <a:cs typeface="Times New Roman"/>
              </a:rPr>
              <a:t>:  </a:t>
            </a:r>
            <a:br>
              <a:rPr lang="en-US" dirty="0" smtClean="0">
                <a:latin typeface="Times New Roman"/>
                <a:cs typeface="Times New Roman"/>
              </a:rPr>
            </a:br>
            <a:r>
              <a:rPr lang="en-US" dirty="0" smtClean="0">
                <a:latin typeface="Times New Roman"/>
                <a:cs typeface="Times New Roman"/>
              </a:rPr>
              <a:t>                       										The </a:t>
            </a:r>
            <a:r>
              <a:rPr lang="en-US" dirty="0" err="1">
                <a:latin typeface="Times New Roman"/>
                <a:cs typeface="Times New Roman"/>
              </a:rPr>
              <a:t>Sursum</a:t>
            </a:r>
            <a:r>
              <a:rPr lang="en-US" dirty="0">
                <a:latin typeface="Times New Roman"/>
                <a:cs typeface="Times New Roman"/>
              </a:rPr>
              <a:t> </a:t>
            </a:r>
            <a:r>
              <a:rPr lang="en-US" dirty="0" err="1">
                <a:latin typeface="Times New Roman"/>
                <a:cs typeface="Times New Roman"/>
              </a:rPr>
              <a:t>Corda</a:t>
            </a:r>
            <a:endParaRPr lang="en-US" dirty="0">
              <a:latin typeface="Times New Roman"/>
              <a:cs typeface="Times New Roman"/>
            </a:endParaRPr>
          </a:p>
          <a:p>
            <a:pPr marL="0" indent="0">
              <a:buNone/>
            </a:pPr>
            <a:r>
              <a:rPr lang="en-US" dirty="0">
                <a:latin typeface="Times New Roman"/>
                <a:cs typeface="Times New Roman"/>
              </a:rPr>
              <a:t>		</a:t>
            </a:r>
            <a:r>
              <a:rPr lang="en-US" dirty="0" smtClean="0">
                <a:latin typeface="Times New Roman"/>
                <a:cs typeface="Times New Roman"/>
              </a:rPr>
              <a:t>											The </a:t>
            </a:r>
            <a:r>
              <a:rPr lang="en-US" dirty="0">
                <a:latin typeface="Times New Roman"/>
                <a:cs typeface="Times New Roman"/>
              </a:rPr>
              <a:t>Sanctus</a:t>
            </a:r>
          </a:p>
          <a:p>
            <a:pPr marL="0" indent="0">
              <a:buNone/>
            </a:pPr>
            <a:r>
              <a:rPr lang="en-US" dirty="0">
                <a:latin typeface="Times New Roman"/>
                <a:cs typeface="Times New Roman"/>
              </a:rPr>
              <a:t>		</a:t>
            </a:r>
            <a:r>
              <a:rPr lang="en-US" dirty="0" smtClean="0">
                <a:latin typeface="Times New Roman"/>
                <a:cs typeface="Times New Roman"/>
              </a:rPr>
              <a:t>				       						The </a:t>
            </a:r>
            <a:r>
              <a:rPr lang="en-US" dirty="0">
                <a:latin typeface="Times New Roman"/>
                <a:cs typeface="Times New Roman"/>
              </a:rPr>
              <a:t>Lord’s Prayer</a:t>
            </a:r>
          </a:p>
          <a:p>
            <a:pPr marL="0" indent="0">
              <a:buNone/>
            </a:pPr>
            <a:r>
              <a:rPr lang="en-US" dirty="0">
                <a:latin typeface="Times New Roman"/>
                <a:cs typeface="Times New Roman"/>
              </a:rPr>
              <a:t>		</a:t>
            </a:r>
            <a:r>
              <a:rPr lang="en-US" dirty="0" smtClean="0">
                <a:latin typeface="Times New Roman"/>
                <a:cs typeface="Times New Roman"/>
              </a:rPr>
              <a:t>					 						The </a:t>
            </a:r>
            <a:r>
              <a:rPr lang="en-US" dirty="0">
                <a:latin typeface="Times New Roman"/>
                <a:cs typeface="Times New Roman"/>
              </a:rPr>
              <a:t>Fraction </a:t>
            </a:r>
            <a:r>
              <a:rPr lang="en-US" dirty="0" smtClean="0">
                <a:latin typeface="Times New Roman"/>
                <a:cs typeface="Times New Roman"/>
              </a:rPr>
              <a:t>Anthem</a:t>
            </a:r>
            <a:endParaRPr lang="en-US" dirty="0">
              <a:latin typeface="Times New Roman"/>
              <a:cs typeface="Times New Roman"/>
            </a:endParaRPr>
          </a:p>
          <a:p>
            <a:pPr marL="0" indent="0" algn="ctr">
              <a:buNone/>
            </a:pPr>
            <a:r>
              <a:rPr lang="en-US" dirty="0" smtClean="0">
                <a:latin typeface="Times New Roman"/>
                <a:cs typeface="Times New Roman"/>
              </a:rPr>
              <a:t/>
            </a:r>
            <a:br>
              <a:rPr lang="en-US" dirty="0" smtClean="0">
                <a:latin typeface="Times New Roman"/>
                <a:cs typeface="Times New Roman"/>
              </a:rPr>
            </a:br>
            <a:r>
              <a:rPr lang="en-US" dirty="0" smtClean="0">
                <a:latin typeface="Times New Roman"/>
                <a:cs typeface="Times New Roman"/>
              </a:rPr>
              <a:t>Apple </a:t>
            </a:r>
            <a:r>
              <a:rPr lang="en-US" dirty="0">
                <a:latin typeface="Times New Roman"/>
                <a:cs typeface="Times New Roman"/>
              </a:rPr>
              <a:t>juice and </a:t>
            </a:r>
            <a:r>
              <a:rPr lang="en-US" dirty="0" smtClean="0">
                <a:latin typeface="Times New Roman"/>
                <a:cs typeface="Times New Roman"/>
              </a:rPr>
              <a:t>rice crackers become </a:t>
            </a:r>
            <a:r>
              <a:rPr lang="en-US" dirty="0">
                <a:latin typeface="Times New Roman"/>
                <a:cs typeface="Times New Roman"/>
              </a:rPr>
              <a:t>the body and </a:t>
            </a:r>
            <a:r>
              <a:rPr lang="en-US" dirty="0" smtClean="0">
                <a:latin typeface="Times New Roman"/>
                <a:cs typeface="Times New Roman"/>
              </a:rPr>
              <a:t>blood </a:t>
            </a:r>
            <a:r>
              <a:rPr lang="en-US" dirty="0">
                <a:latin typeface="Times New Roman"/>
                <a:cs typeface="Times New Roman"/>
              </a:rPr>
              <a:t>of </a:t>
            </a:r>
            <a:r>
              <a:rPr lang="en-US" dirty="0" smtClean="0">
                <a:latin typeface="Times New Roman"/>
                <a:cs typeface="Times New Roman"/>
              </a:rPr>
              <a:t>Christ</a:t>
            </a:r>
            <a:br>
              <a:rPr lang="en-US" dirty="0" smtClean="0">
                <a:latin typeface="Times New Roman"/>
                <a:cs typeface="Times New Roman"/>
              </a:rPr>
            </a:br>
            <a:r>
              <a:rPr lang="en-US" dirty="0" smtClean="0">
                <a:latin typeface="Times New Roman"/>
                <a:cs typeface="Times New Roman"/>
              </a:rPr>
              <a:t> </a:t>
            </a:r>
            <a:r>
              <a:rPr lang="en-US" dirty="0">
                <a:latin typeface="Times New Roman"/>
                <a:cs typeface="Times New Roman"/>
              </a:rPr>
              <a:t>The community is nurtured and </a:t>
            </a:r>
            <a:r>
              <a:rPr lang="en-US" dirty="0" smtClean="0">
                <a:latin typeface="Times New Roman"/>
                <a:cs typeface="Times New Roman"/>
              </a:rPr>
              <a:t>nourished           </a:t>
            </a:r>
            <a:endParaRPr lang="en-US" dirty="0">
              <a:latin typeface="Times New Roman"/>
              <a:cs typeface="Times New Roman"/>
            </a:endParaRPr>
          </a:p>
        </p:txBody>
      </p:sp>
      <p:pic>
        <p:nvPicPr>
          <p:cNvPr id="4" name="Picture 3"/>
          <p:cNvPicPr>
            <a:picLocks noChangeAspect="1"/>
          </p:cNvPicPr>
          <p:nvPr/>
        </p:nvPicPr>
        <p:blipFill>
          <a:blip r:embed="rId2"/>
          <a:stretch>
            <a:fillRect/>
          </a:stretch>
        </p:blipFill>
        <p:spPr>
          <a:xfrm>
            <a:off x="0" y="4232830"/>
            <a:ext cx="3181024" cy="2666223"/>
          </a:xfrm>
          <a:prstGeom prst="rect">
            <a:avLst/>
          </a:prstGeom>
        </p:spPr>
      </p:pic>
      <p:pic>
        <p:nvPicPr>
          <p:cNvPr id="5" name="Picture 4"/>
          <p:cNvPicPr>
            <a:picLocks noChangeAspect="1"/>
          </p:cNvPicPr>
          <p:nvPr/>
        </p:nvPicPr>
        <p:blipFill>
          <a:blip r:embed="rId3"/>
          <a:stretch>
            <a:fillRect/>
          </a:stretch>
        </p:blipFill>
        <p:spPr>
          <a:xfrm>
            <a:off x="5603093" y="4202320"/>
            <a:ext cx="3540907" cy="2655680"/>
          </a:xfrm>
          <a:prstGeom prst="rect">
            <a:avLst/>
          </a:prstGeom>
        </p:spPr>
      </p:pic>
      <p:sp>
        <p:nvSpPr>
          <p:cNvPr id="6" name="TextBox 5"/>
          <p:cNvSpPr txBox="1"/>
          <p:nvPr/>
        </p:nvSpPr>
        <p:spPr>
          <a:xfrm>
            <a:off x="3351997" y="5252894"/>
            <a:ext cx="2010378" cy="369332"/>
          </a:xfrm>
          <a:prstGeom prst="rect">
            <a:avLst/>
          </a:prstGeom>
          <a:noFill/>
        </p:spPr>
        <p:txBody>
          <a:bodyPr wrap="square" rtlCol="0">
            <a:spAutoFit/>
          </a:bodyPr>
          <a:lstStyle/>
          <a:p>
            <a:r>
              <a:rPr lang="en-US" dirty="0">
                <a:latin typeface="Times New Roman"/>
                <a:cs typeface="Times New Roman"/>
              </a:rPr>
              <a:t>Peace prevails</a:t>
            </a:r>
          </a:p>
        </p:txBody>
      </p:sp>
    </p:spTree>
    <p:extLst>
      <p:ext uri="{BB962C8B-B14F-4D97-AF65-F5344CB8AC3E}">
        <p14:creationId xmlns:p14="http://schemas.microsoft.com/office/powerpoint/2010/main" val="240602319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556452"/>
            <a:ext cx="5127296" cy="2748514"/>
          </a:xfrm>
        </p:spPr>
        <p:txBody>
          <a:bodyPr>
            <a:normAutofit lnSpcReduction="10000"/>
          </a:bodyPr>
          <a:lstStyle/>
          <a:p>
            <a:pPr marL="0" indent="0">
              <a:buNone/>
            </a:pPr>
            <a:endParaRPr lang="en-US" dirty="0"/>
          </a:p>
          <a:p>
            <a:pPr marL="0" indent="0" algn="ctr">
              <a:buNone/>
            </a:pPr>
            <a:r>
              <a:rPr lang="en-US" sz="4000" b="1" dirty="0">
                <a:latin typeface="Times New Roman"/>
                <a:cs typeface="Times New Roman"/>
              </a:rPr>
              <a:t>Go in Peace to Love </a:t>
            </a:r>
            <a:endParaRPr lang="en-US" sz="4000" dirty="0">
              <a:latin typeface="Times New Roman"/>
              <a:cs typeface="Times New Roman"/>
            </a:endParaRPr>
          </a:p>
          <a:p>
            <a:pPr marL="0" indent="0" algn="ctr">
              <a:buNone/>
            </a:pPr>
            <a:r>
              <a:rPr lang="en-US" sz="4000" b="1" dirty="0">
                <a:latin typeface="Times New Roman"/>
                <a:cs typeface="Times New Roman"/>
              </a:rPr>
              <a:t>and </a:t>
            </a:r>
            <a:endParaRPr lang="en-US" sz="4000" dirty="0">
              <a:latin typeface="Times New Roman"/>
              <a:cs typeface="Times New Roman"/>
            </a:endParaRPr>
          </a:p>
          <a:p>
            <a:pPr marL="0" indent="0" algn="ctr">
              <a:buNone/>
            </a:pPr>
            <a:r>
              <a:rPr lang="en-US" sz="4000" b="1" dirty="0">
                <a:latin typeface="Times New Roman"/>
                <a:cs typeface="Times New Roman"/>
              </a:rPr>
              <a:t>Serve the Lord</a:t>
            </a:r>
            <a:endParaRPr lang="en-US" sz="4000" dirty="0">
              <a:latin typeface="Times New Roman"/>
              <a:cs typeface="Times New Roman"/>
            </a:endParaRPr>
          </a:p>
        </p:txBody>
      </p:sp>
      <p:pic>
        <p:nvPicPr>
          <p:cNvPr id="4" name="Picture 3"/>
          <p:cNvPicPr>
            <a:picLocks noChangeAspect="1"/>
          </p:cNvPicPr>
          <p:nvPr/>
        </p:nvPicPr>
        <p:blipFill>
          <a:blip r:embed="rId3"/>
          <a:stretch>
            <a:fillRect/>
          </a:stretch>
        </p:blipFill>
        <p:spPr>
          <a:xfrm>
            <a:off x="47383" y="103487"/>
            <a:ext cx="4030908" cy="2687272"/>
          </a:xfrm>
          <a:prstGeom prst="rect">
            <a:avLst/>
          </a:prstGeom>
        </p:spPr>
      </p:pic>
      <p:sp>
        <p:nvSpPr>
          <p:cNvPr id="5" name="TextBox 4"/>
          <p:cNvSpPr txBox="1"/>
          <p:nvPr/>
        </p:nvSpPr>
        <p:spPr>
          <a:xfrm>
            <a:off x="4060651" y="205436"/>
            <a:ext cx="5189657" cy="2215991"/>
          </a:xfrm>
          <a:prstGeom prst="rect">
            <a:avLst/>
          </a:prstGeom>
          <a:noFill/>
        </p:spPr>
        <p:txBody>
          <a:bodyPr wrap="square" rtlCol="0">
            <a:spAutoFit/>
          </a:bodyPr>
          <a:lstStyle/>
          <a:p>
            <a:r>
              <a:rPr lang="en-US" sz="2400" b="1" u="sng" dirty="0" smtClean="0">
                <a:solidFill>
                  <a:srgbClr val="000000"/>
                </a:solidFill>
                <a:latin typeface="Times New Roman"/>
                <a:cs typeface="Times New Roman"/>
              </a:rPr>
              <a:t>Dismissal (5 </a:t>
            </a:r>
            <a:r>
              <a:rPr lang="en-US" sz="2400" b="1" u="sng" dirty="0" err="1" smtClean="0">
                <a:solidFill>
                  <a:srgbClr val="000000"/>
                </a:solidFill>
                <a:latin typeface="Times New Roman"/>
                <a:cs typeface="Times New Roman"/>
              </a:rPr>
              <a:t>mins</a:t>
            </a:r>
            <a:r>
              <a:rPr lang="en-US" sz="2400" b="1" u="sng" dirty="0" smtClean="0">
                <a:solidFill>
                  <a:srgbClr val="000000"/>
                </a:solidFill>
                <a:latin typeface="Times New Roman"/>
                <a:cs typeface="Times New Roman"/>
              </a:rPr>
              <a:t>)</a:t>
            </a:r>
            <a:endParaRPr lang="en-US" sz="2400" u="sng" dirty="0">
              <a:solidFill>
                <a:srgbClr val="000000"/>
              </a:solidFill>
              <a:latin typeface="Times New Roman"/>
              <a:cs typeface="Times New Roman"/>
            </a:endParaRPr>
          </a:p>
          <a:p>
            <a:r>
              <a:rPr lang="en-US" sz="2400" dirty="0">
                <a:solidFill>
                  <a:srgbClr val="000000"/>
                </a:solidFill>
                <a:latin typeface="Times New Roman"/>
                <a:cs typeface="Times New Roman"/>
              </a:rPr>
              <a:t>         The post communion prayer </a:t>
            </a:r>
            <a:r>
              <a:rPr lang="en-US" sz="2400" dirty="0" smtClean="0">
                <a:solidFill>
                  <a:srgbClr val="000000"/>
                </a:solidFill>
                <a:latin typeface="Times New Roman"/>
                <a:cs typeface="Times New Roman"/>
              </a:rPr>
              <a:t>is sung</a:t>
            </a:r>
            <a:r>
              <a:rPr lang="en-US" sz="2400" dirty="0">
                <a:solidFill>
                  <a:srgbClr val="000000"/>
                </a:solidFill>
                <a:latin typeface="Times New Roman"/>
                <a:cs typeface="Times New Roman"/>
              </a:rPr>
              <a:t>. “Jesus Loves Me” (with hand motions) </a:t>
            </a:r>
            <a:endParaRPr lang="en-US" sz="2400" dirty="0" smtClean="0">
              <a:solidFill>
                <a:srgbClr val="000000"/>
              </a:solidFill>
              <a:latin typeface="Times New Roman"/>
              <a:cs typeface="Times New Roman"/>
            </a:endParaRPr>
          </a:p>
          <a:p>
            <a:r>
              <a:rPr lang="en-US" sz="2400" dirty="0" smtClean="0">
                <a:solidFill>
                  <a:srgbClr val="000000"/>
                </a:solidFill>
                <a:latin typeface="Times New Roman"/>
                <a:cs typeface="Times New Roman"/>
              </a:rPr>
              <a:t>The </a:t>
            </a:r>
            <a:r>
              <a:rPr lang="en-US" sz="2400" dirty="0">
                <a:solidFill>
                  <a:srgbClr val="000000"/>
                </a:solidFill>
                <a:latin typeface="Times New Roman"/>
                <a:cs typeface="Times New Roman"/>
              </a:rPr>
              <a:t>Blessing is bestowed……..</a:t>
            </a:r>
          </a:p>
          <a:p>
            <a:endParaRPr lang="en-US" dirty="0">
              <a:solidFill>
                <a:srgbClr val="000000"/>
              </a:solidFill>
              <a:latin typeface="Times New Roman"/>
              <a:cs typeface="Times New Roman"/>
            </a:endParaRPr>
          </a:p>
        </p:txBody>
      </p:sp>
      <p:pic>
        <p:nvPicPr>
          <p:cNvPr id="6" name="Picture 5"/>
          <p:cNvPicPr>
            <a:picLocks noChangeAspect="1"/>
          </p:cNvPicPr>
          <p:nvPr/>
        </p:nvPicPr>
        <p:blipFill>
          <a:blip r:embed="rId4"/>
          <a:stretch>
            <a:fillRect/>
          </a:stretch>
        </p:blipFill>
        <p:spPr>
          <a:xfrm>
            <a:off x="6279747" y="3118633"/>
            <a:ext cx="2349279" cy="3523919"/>
          </a:xfrm>
          <a:prstGeom prst="rect">
            <a:avLst/>
          </a:prstGeom>
        </p:spPr>
      </p:pic>
    </p:spTree>
    <p:extLst>
      <p:ext uri="{BB962C8B-B14F-4D97-AF65-F5344CB8AC3E}">
        <p14:creationId xmlns:p14="http://schemas.microsoft.com/office/powerpoint/2010/main" val="9541031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latin typeface="Times New Roman"/>
                <a:cs typeface="Times New Roman"/>
              </a:rPr>
              <a:t>Our Beginnings</a:t>
            </a:r>
            <a:endParaRPr lang="en-US" dirty="0">
              <a:solidFill>
                <a:srgbClr val="000000"/>
              </a:solidFill>
              <a:latin typeface="Times New Roman"/>
              <a:cs typeface="Times New Roman"/>
            </a:endParaRP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2502" b="22502"/>
          <a:stretch>
            <a:fillRect/>
          </a:stretch>
        </p:blipFill>
        <p:spPr>
          <a:xfrm>
            <a:off x="2309527" y="2337156"/>
            <a:ext cx="4275093" cy="2351137"/>
          </a:xfrm>
        </p:spPr>
      </p:pic>
    </p:spTree>
    <p:extLst>
      <p:ext uri="{BB962C8B-B14F-4D97-AF65-F5344CB8AC3E}">
        <p14:creationId xmlns:p14="http://schemas.microsoft.com/office/powerpoint/2010/main" val="27113152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a:cs typeface="Times New Roman"/>
              </a:rPr>
              <a:t>What is Autism Spectrum Disorder?</a:t>
            </a:r>
            <a:endParaRPr lang="en-US" dirty="0">
              <a:latin typeface="Times New Roman"/>
              <a:cs typeface="Times New Roman"/>
            </a:endParaRPr>
          </a:p>
        </p:txBody>
      </p:sp>
      <p:sp>
        <p:nvSpPr>
          <p:cNvPr id="3" name="Content Placeholder 2"/>
          <p:cNvSpPr>
            <a:spLocks noGrp="1"/>
          </p:cNvSpPr>
          <p:nvPr>
            <p:ph idx="1"/>
          </p:nvPr>
        </p:nvSpPr>
        <p:spPr>
          <a:xfrm>
            <a:off x="457200" y="1600200"/>
            <a:ext cx="8229600" cy="4954449"/>
          </a:xfrm>
        </p:spPr>
        <p:txBody>
          <a:bodyPr>
            <a:normAutofit fontScale="70000" lnSpcReduction="20000"/>
          </a:bodyPr>
          <a:lstStyle/>
          <a:p>
            <a:pPr marL="0" indent="0">
              <a:buNone/>
            </a:pPr>
            <a:endParaRPr lang="en-US" dirty="0"/>
          </a:p>
          <a:p>
            <a:pPr algn="ctr"/>
            <a:r>
              <a:rPr lang="en-US" dirty="0">
                <a:latin typeface="Times New Roman"/>
                <a:cs typeface="Times New Roman"/>
              </a:rPr>
              <a:t>A neurological, biological, developmental disorder</a:t>
            </a:r>
          </a:p>
          <a:p>
            <a:pPr algn="ctr"/>
            <a:endParaRPr lang="en-US" dirty="0">
              <a:latin typeface="Times New Roman"/>
              <a:cs typeface="Times New Roman"/>
            </a:endParaRPr>
          </a:p>
          <a:p>
            <a:pPr algn="ctr"/>
            <a:r>
              <a:rPr lang="en-US" dirty="0">
                <a:latin typeface="Times New Roman"/>
                <a:cs typeface="Times New Roman"/>
              </a:rPr>
              <a:t>Recent studies show that 1 in 88 children are diagnosed on the spectrum </a:t>
            </a:r>
          </a:p>
          <a:p>
            <a:pPr algn="ctr"/>
            <a:r>
              <a:rPr lang="en-US" dirty="0">
                <a:latin typeface="Times New Roman"/>
                <a:cs typeface="Times New Roman"/>
              </a:rPr>
              <a:t>1 in 54 boys     </a:t>
            </a:r>
            <a:r>
              <a:rPr lang="en-US" dirty="0">
                <a:latin typeface="Times New Roman"/>
                <a:ea typeface="Wingdings"/>
                <a:cs typeface="Times New Roman"/>
                <a:sym typeface="Wingdings"/>
              </a:rPr>
              <a:t></a:t>
            </a:r>
            <a:r>
              <a:rPr lang="en-US" dirty="0">
                <a:latin typeface="Times New Roman"/>
                <a:cs typeface="Times New Roman"/>
              </a:rPr>
              <a:t>1 in 252 girls</a:t>
            </a:r>
          </a:p>
          <a:p>
            <a:pPr marL="0" indent="0" algn="ctr">
              <a:buNone/>
            </a:pPr>
            <a:endParaRPr lang="en-US" dirty="0">
              <a:latin typeface="Times New Roman"/>
              <a:cs typeface="Times New Roman"/>
            </a:endParaRPr>
          </a:p>
          <a:p>
            <a:pPr marL="0" indent="0" algn="ctr">
              <a:buNone/>
            </a:pPr>
            <a:r>
              <a:rPr lang="en-US" b="1" u="sng" dirty="0">
                <a:latin typeface="Times New Roman"/>
                <a:cs typeface="Times New Roman"/>
              </a:rPr>
              <a:t>Other Developmental Disabilities</a:t>
            </a:r>
          </a:p>
          <a:p>
            <a:pPr algn="ctr">
              <a:lnSpc>
                <a:spcPct val="120000"/>
              </a:lnSpc>
            </a:pPr>
            <a:r>
              <a:rPr lang="en-US" dirty="0">
                <a:latin typeface="Times New Roman"/>
                <a:cs typeface="Times New Roman"/>
              </a:rPr>
              <a:t>About 1 in 6 children in the U.S. had a developmental disability in 2006-2008, ranging from mild disabilities such as speech and language impairments to serious developmental disabilities, such as intellectual disabilities, cerebral palsy, and autism. </a:t>
            </a:r>
            <a:br>
              <a:rPr lang="en-US" dirty="0">
                <a:latin typeface="Times New Roman"/>
                <a:cs typeface="Times New Roman"/>
              </a:rPr>
            </a:br>
            <a:r>
              <a:rPr lang="en-US" dirty="0" smtClean="0">
                <a:latin typeface="Times New Roman"/>
                <a:cs typeface="Times New Roman"/>
              </a:rPr>
              <a:t>http://</a:t>
            </a:r>
            <a:r>
              <a:rPr lang="en-US" dirty="0" err="1" smtClean="0">
                <a:latin typeface="Times New Roman"/>
                <a:cs typeface="Times New Roman"/>
              </a:rPr>
              <a:t>www.cdc.gov</a:t>
            </a:r>
            <a:r>
              <a:rPr lang="en-US" dirty="0" smtClean="0">
                <a:latin typeface="Times New Roman"/>
                <a:cs typeface="Times New Roman"/>
              </a:rPr>
              <a:t>/</a:t>
            </a:r>
            <a:r>
              <a:rPr lang="en-US" dirty="0" err="1" smtClean="0">
                <a:latin typeface="Times New Roman"/>
                <a:cs typeface="Times New Roman"/>
              </a:rPr>
              <a:t>ncbddd</a:t>
            </a:r>
            <a:r>
              <a:rPr lang="en-US" dirty="0" smtClean="0">
                <a:latin typeface="Times New Roman"/>
                <a:cs typeface="Times New Roman"/>
              </a:rPr>
              <a:t>/autism/</a:t>
            </a:r>
            <a:r>
              <a:rPr lang="en-US" dirty="0" err="1" smtClean="0">
                <a:latin typeface="Times New Roman"/>
                <a:cs typeface="Times New Roman"/>
              </a:rPr>
              <a:t>data.html</a:t>
            </a:r>
            <a:endParaRPr lang="en-US" dirty="0" smtClean="0">
              <a:latin typeface="Times New Roman"/>
              <a:cs typeface="Times New Roman"/>
            </a:endParaRPr>
          </a:p>
          <a:p>
            <a:pPr algn="ctr"/>
            <a:endParaRPr lang="en-US" dirty="0"/>
          </a:p>
          <a:p>
            <a:endParaRPr lang="en-US" dirty="0"/>
          </a:p>
        </p:txBody>
      </p:sp>
    </p:spTree>
    <p:extLst>
      <p:ext uri="{BB962C8B-B14F-4D97-AF65-F5344CB8AC3E}">
        <p14:creationId xmlns:p14="http://schemas.microsoft.com/office/powerpoint/2010/main" val="350599909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96083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2" b="12"/>
          <a:stretch>
            <a:fillRect/>
          </a:stretch>
        </p:blipFill>
        <p:spPr bwMode="auto">
          <a:xfrm>
            <a:off x="158731" y="272166"/>
            <a:ext cx="8798194" cy="6327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444579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01230"/>
            <a:ext cx="8229600" cy="4999810"/>
          </a:xfrm>
        </p:spPr>
        <p:txBody>
          <a:bodyPr>
            <a:normAutofit lnSpcReduction="10000"/>
          </a:bodyPr>
          <a:lstStyle/>
          <a:p>
            <a:pPr marL="0" indent="0" algn="ctr">
              <a:buNone/>
            </a:pPr>
            <a:r>
              <a:rPr lang="en-US" sz="4400" b="1" dirty="0" smtClean="0">
                <a:solidFill>
                  <a:schemeClr val="tx1">
                    <a:lumMod val="50000"/>
                    <a:lumOff val="50000"/>
                  </a:schemeClr>
                </a:solidFill>
                <a:latin typeface="Times New Roman"/>
                <a:cs typeface="Times New Roman"/>
              </a:rPr>
              <a:t>Autism Affects Four Areas</a:t>
            </a:r>
          </a:p>
          <a:p>
            <a:pPr marL="0" indent="0" algn="ctr">
              <a:buNone/>
            </a:pPr>
            <a:endParaRPr lang="en-US" dirty="0">
              <a:solidFill>
                <a:schemeClr val="tx1">
                  <a:lumMod val="50000"/>
                  <a:lumOff val="50000"/>
                </a:schemeClr>
              </a:solidFill>
              <a:latin typeface="Times New Roman"/>
              <a:cs typeface="Times New Roman"/>
            </a:endParaRPr>
          </a:p>
          <a:p>
            <a:pPr marL="0" indent="0" algn="ctr">
              <a:buNone/>
            </a:pPr>
            <a:r>
              <a:rPr lang="en-US" dirty="0">
                <a:solidFill>
                  <a:schemeClr val="tx1">
                    <a:lumMod val="50000"/>
                    <a:lumOff val="50000"/>
                  </a:schemeClr>
                </a:solidFill>
                <a:latin typeface="Times New Roman"/>
                <a:cs typeface="Times New Roman"/>
              </a:rPr>
              <a:t>Communication</a:t>
            </a:r>
            <a:br>
              <a:rPr lang="en-US" dirty="0">
                <a:solidFill>
                  <a:schemeClr val="tx1">
                    <a:lumMod val="50000"/>
                    <a:lumOff val="50000"/>
                  </a:schemeClr>
                </a:solidFill>
                <a:latin typeface="Times New Roman"/>
                <a:cs typeface="Times New Roman"/>
              </a:rPr>
            </a:br>
            <a:endParaRPr lang="en-US" dirty="0">
              <a:solidFill>
                <a:schemeClr val="tx1">
                  <a:lumMod val="50000"/>
                  <a:lumOff val="50000"/>
                </a:schemeClr>
              </a:solidFill>
              <a:latin typeface="Times New Roman"/>
              <a:cs typeface="Times New Roman"/>
            </a:endParaRPr>
          </a:p>
          <a:p>
            <a:pPr marL="0" indent="0" algn="ctr">
              <a:buNone/>
            </a:pPr>
            <a:r>
              <a:rPr lang="sv-SE" dirty="0">
                <a:solidFill>
                  <a:schemeClr val="tx1">
                    <a:lumMod val="50000"/>
                    <a:lumOff val="50000"/>
                  </a:schemeClr>
                </a:solidFill>
                <a:latin typeface="Times New Roman"/>
                <a:cs typeface="Times New Roman"/>
              </a:rPr>
              <a:t> Social </a:t>
            </a:r>
            <a:r>
              <a:rPr lang="sv-SE" dirty="0" err="1">
                <a:solidFill>
                  <a:schemeClr val="tx1">
                    <a:lumMod val="50000"/>
                    <a:lumOff val="50000"/>
                  </a:schemeClr>
                </a:solidFill>
                <a:latin typeface="Times New Roman"/>
                <a:cs typeface="Times New Roman"/>
              </a:rPr>
              <a:t>Skills</a:t>
            </a:r>
            <a:r>
              <a:rPr lang="sv-SE" dirty="0">
                <a:solidFill>
                  <a:schemeClr val="tx1">
                    <a:lumMod val="50000"/>
                    <a:lumOff val="50000"/>
                  </a:schemeClr>
                </a:solidFill>
                <a:latin typeface="Times New Roman"/>
                <a:cs typeface="Times New Roman"/>
              </a:rPr>
              <a:t/>
            </a:r>
            <a:br>
              <a:rPr lang="sv-SE" dirty="0">
                <a:solidFill>
                  <a:schemeClr val="tx1">
                    <a:lumMod val="50000"/>
                    <a:lumOff val="50000"/>
                  </a:schemeClr>
                </a:solidFill>
                <a:latin typeface="Times New Roman"/>
                <a:cs typeface="Times New Roman"/>
              </a:rPr>
            </a:br>
            <a:endParaRPr lang="sv-SE" dirty="0">
              <a:solidFill>
                <a:schemeClr val="tx1">
                  <a:lumMod val="50000"/>
                  <a:lumOff val="50000"/>
                </a:schemeClr>
              </a:solidFill>
              <a:latin typeface="Times New Roman"/>
              <a:cs typeface="Times New Roman"/>
            </a:endParaRPr>
          </a:p>
          <a:p>
            <a:pPr marL="0" indent="0" algn="ctr">
              <a:buNone/>
            </a:pPr>
            <a:r>
              <a:rPr lang="sv-SE" dirty="0" err="1">
                <a:solidFill>
                  <a:schemeClr val="tx1">
                    <a:lumMod val="50000"/>
                    <a:lumOff val="50000"/>
                  </a:schemeClr>
                </a:solidFill>
                <a:latin typeface="Times New Roman"/>
                <a:cs typeface="Times New Roman"/>
              </a:rPr>
              <a:t>Behavior</a:t>
            </a:r>
            <a:r>
              <a:rPr lang="sv-SE" dirty="0">
                <a:solidFill>
                  <a:schemeClr val="tx1">
                    <a:lumMod val="50000"/>
                    <a:lumOff val="50000"/>
                  </a:schemeClr>
                </a:solidFill>
                <a:latin typeface="Times New Roman"/>
                <a:cs typeface="Times New Roman"/>
              </a:rPr>
              <a:t/>
            </a:r>
            <a:br>
              <a:rPr lang="sv-SE" dirty="0">
                <a:solidFill>
                  <a:schemeClr val="tx1">
                    <a:lumMod val="50000"/>
                    <a:lumOff val="50000"/>
                  </a:schemeClr>
                </a:solidFill>
                <a:latin typeface="Times New Roman"/>
                <a:cs typeface="Times New Roman"/>
              </a:rPr>
            </a:br>
            <a:endParaRPr lang="sv-SE" dirty="0">
              <a:solidFill>
                <a:schemeClr val="tx1">
                  <a:lumMod val="50000"/>
                  <a:lumOff val="50000"/>
                </a:schemeClr>
              </a:solidFill>
              <a:latin typeface="Times New Roman"/>
              <a:cs typeface="Times New Roman"/>
            </a:endParaRPr>
          </a:p>
          <a:p>
            <a:pPr marL="0" indent="0" algn="ctr">
              <a:buNone/>
            </a:pPr>
            <a:r>
              <a:rPr lang="sv-SE" dirty="0">
                <a:solidFill>
                  <a:schemeClr val="tx1">
                    <a:lumMod val="50000"/>
                    <a:lumOff val="50000"/>
                  </a:schemeClr>
                </a:solidFill>
                <a:latin typeface="Times New Roman"/>
                <a:cs typeface="Times New Roman"/>
              </a:rPr>
              <a:t> Learning</a:t>
            </a:r>
            <a:endParaRPr lang="en-US" dirty="0">
              <a:solidFill>
                <a:schemeClr val="tx1">
                  <a:lumMod val="50000"/>
                  <a:lumOff val="50000"/>
                </a:schemeClr>
              </a:solidFill>
              <a:latin typeface="Times New Roman"/>
              <a:cs typeface="Times New Roman"/>
            </a:endParaRPr>
          </a:p>
        </p:txBody>
      </p:sp>
    </p:spTree>
    <p:extLst>
      <p:ext uri="{BB962C8B-B14F-4D97-AF65-F5344CB8AC3E}">
        <p14:creationId xmlns:p14="http://schemas.microsoft.com/office/powerpoint/2010/main" val="41492520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7433" y="0"/>
            <a:ext cx="9181433" cy="5832670"/>
          </a:xfrm>
          <a:prstGeom prst="rect">
            <a:avLst/>
          </a:prstGeom>
        </p:spPr>
      </p:pic>
      <p:sp>
        <p:nvSpPr>
          <p:cNvPr id="6" name="Rectangle 5"/>
          <p:cNvSpPr/>
          <p:nvPr/>
        </p:nvSpPr>
        <p:spPr>
          <a:xfrm>
            <a:off x="352822" y="5980836"/>
            <a:ext cx="8514800" cy="646331"/>
          </a:xfrm>
          <a:prstGeom prst="rect">
            <a:avLst/>
          </a:prstGeom>
        </p:spPr>
        <p:txBody>
          <a:bodyPr wrap="square">
            <a:spAutoFit/>
          </a:bodyPr>
          <a:lstStyle/>
          <a:p>
            <a:r>
              <a:rPr lang="en-US" dirty="0"/>
              <a:t>http://</a:t>
            </a:r>
            <a:r>
              <a:rPr lang="en-US" dirty="0" err="1"/>
              <a:t>www.oxford.anglican.org</a:t>
            </a:r>
            <a:r>
              <a:rPr lang="en-US" dirty="0"/>
              <a:t>/social-justice/disability/welcoming-those-with-autism-and-asperger-syndrome-in-our-churches-and-communities.html</a:t>
            </a:r>
          </a:p>
        </p:txBody>
      </p:sp>
    </p:spTree>
    <p:extLst>
      <p:ext uri="{BB962C8B-B14F-4D97-AF65-F5344CB8AC3E}">
        <p14:creationId xmlns:p14="http://schemas.microsoft.com/office/powerpoint/2010/main" val="18727682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2669</TotalTime>
  <Words>1222</Words>
  <Application>Microsoft Macintosh PowerPoint</Application>
  <PresentationFormat>On-screen Show (4:3)</PresentationFormat>
  <Paragraphs>247</Paragraphs>
  <Slides>37</Slides>
  <Notes>18</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Rhythms of Grace is…..</vt:lpstr>
      <vt:lpstr>Our Beginnings</vt:lpstr>
      <vt:lpstr>What is Autism Spectrum Disorder?</vt:lpstr>
      <vt:lpstr>PowerPoint Presentation</vt:lpstr>
      <vt:lpstr>PowerPoint Presentation</vt:lpstr>
      <vt:lpstr>PowerPoint Presentation</vt:lpstr>
      <vt:lpstr>PowerPoint Presentation</vt:lpstr>
      <vt:lpstr>Characteristics  Autism appears on a Spectrum</vt:lpstr>
      <vt:lpstr>Other possible sensitivities/challenges</vt:lpstr>
      <vt:lpstr>PowerPoint Presentation</vt:lpstr>
      <vt:lpstr>But First…..</vt:lpstr>
      <vt:lpstr>and consider….</vt:lpstr>
      <vt:lpstr>There’s a lot to think about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“Safe Space” </vt:lpstr>
      <vt:lpstr>PowerPoint Presentation</vt:lpstr>
      <vt:lpstr>PowerPoint Presentation</vt:lpstr>
      <vt:lpstr>Setting the Table</vt:lpstr>
      <vt:lpstr>PowerPoint Presentation</vt:lpstr>
      <vt:lpstr>PowerPoint Presentation</vt:lpstr>
      <vt:lpstr>PowerPoint Presentation</vt:lpstr>
    </vt:vector>
  </TitlesOfParts>
  <Company>PERSONAL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Snyder</dc:creator>
  <cp:lastModifiedBy>Linda Snyder</cp:lastModifiedBy>
  <cp:revision>30</cp:revision>
  <cp:lastPrinted>2013-02-15T15:49:39Z</cp:lastPrinted>
  <dcterms:created xsi:type="dcterms:W3CDTF">2013-02-04T22:01:15Z</dcterms:created>
  <dcterms:modified xsi:type="dcterms:W3CDTF">2014-02-16T17:08:40Z</dcterms:modified>
</cp:coreProperties>
</file>